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90" r:id="rId2"/>
  </p:sldMasterIdLst>
  <p:notesMasterIdLst>
    <p:notesMasterId r:id="rId14"/>
  </p:notesMasterIdLst>
  <p:sldIdLst>
    <p:sldId id="319" r:id="rId3"/>
    <p:sldId id="320" r:id="rId4"/>
    <p:sldId id="321" r:id="rId5"/>
    <p:sldId id="322" r:id="rId6"/>
    <p:sldId id="323" r:id="rId7"/>
    <p:sldId id="324" r:id="rId8"/>
    <p:sldId id="325" r:id="rId9"/>
    <p:sldId id="326" r:id="rId10"/>
    <p:sldId id="327" r:id="rId11"/>
    <p:sldId id="328" r:id="rId12"/>
    <p:sldId id="318" r:id="rId13"/>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EF6EC"/>
    <a:srgbClr val="F0A3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7" d="100"/>
          <a:sy n="77" d="100"/>
        </p:scale>
        <p:origin x="-46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FC0CADB0-77E6-4E4F-8205-912B9586DB16}" type="datetimeFigureOut">
              <a:rPr lang="es-ES"/>
              <a:pPr>
                <a:defRPr/>
              </a:pPr>
              <a:t>11/10/2017</a:t>
            </a:fld>
            <a:endParaRPr lang="es-ES"/>
          </a:p>
        </p:txBody>
      </p:sp>
      <p:sp>
        <p:nvSpPr>
          <p:cNvPr id="5018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7C55961-E02E-47C7-BFFF-F27FEFA0874C}" type="slidenum">
              <a:rPr lang="es-ES"/>
              <a:pPr>
                <a:defRPr/>
              </a:pPr>
              <a:t>‹Nº›</a:t>
            </a:fld>
            <a:endParaRPr lang="es-ES"/>
          </a:p>
        </p:txBody>
      </p:sp>
    </p:spTree>
    <p:extLst>
      <p:ext uri="{BB962C8B-B14F-4D97-AF65-F5344CB8AC3E}">
        <p14:creationId xmlns:p14="http://schemas.microsoft.com/office/powerpoint/2010/main" val="35410362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8785" name="Shape 67"/>
          <p:cNvSpPr>
            <a:spLocks noGrp="1" noRot="1" noChangeAspect="1" noTextEdit="1"/>
          </p:cNvSpPr>
          <p:nvPr>
            <p:ph type="sldImg" idx="2"/>
          </p:nvPr>
        </p:nvSpPr>
        <p:spPr>
          <a:ln/>
        </p:spPr>
      </p:sp>
      <p:sp>
        <p:nvSpPr>
          <p:cNvPr id="118786" name="Shape 68"/>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0833" name="Shape 58"/>
          <p:cNvSpPr>
            <a:spLocks noGrp="1" noRot="1" noChangeAspect="1" noTextEdit="1"/>
          </p:cNvSpPr>
          <p:nvPr>
            <p:ph type="sldImg" idx="2"/>
          </p:nvPr>
        </p:nvSpPr>
        <p:spPr>
          <a:ln/>
        </p:spPr>
      </p:sp>
      <p:sp>
        <p:nvSpPr>
          <p:cNvPr id="120834" name="Shape 59"/>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881" name="Shape 72"/>
          <p:cNvSpPr>
            <a:spLocks noGrp="1" noRot="1" noChangeAspect="1" noTextEdit="1"/>
          </p:cNvSpPr>
          <p:nvPr>
            <p:ph type="sldImg" idx="2"/>
          </p:nvPr>
        </p:nvSpPr>
        <p:spPr>
          <a:ln/>
        </p:spPr>
      </p:sp>
      <p:sp>
        <p:nvSpPr>
          <p:cNvPr id="122882" name="Shape 73"/>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5953" name="Shape 86"/>
          <p:cNvSpPr>
            <a:spLocks noGrp="1" noRot="1" noChangeAspect="1" noTextEdit="1"/>
          </p:cNvSpPr>
          <p:nvPr>
            <p:ph type="sldImg" idx="2"/>
          </p:nvPr>
        </p:nvSpPr>
        <p:spPr>
          <a:ln/>
        </p:spPr>
      </p:sp>
      <p:sp>
        <p:nvSpPr>
          <p:cNvPr id="125954" name="Shape 87"/>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8001" name="Shape 97"/>
          <p:cNvSpPr>
            <a:spLocks noGrp="1" noRot="1" noChangeAspect="1" noTextEdit="1"/>
          </p:cNvSpPr>
          <p:nvPr>
            <p:ph type="sldImg" idx="2"/>
          </p:nvPr>
        </p:nvSpPr>
        <p:spPr>
          <a:ln/>
        </p:spPr>
      </p:sp>
      <p:sp>
        <p:nvSpPr>
          <p:cNvPr id="128002" name="Shape 98"/>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0049" name="Shape 105"/>
          <p:cNvSpPr>
            <a:spLocks noGrp="1" noRot="1" noChangeAspect="1" noTextEdit="1"/>
          </p:cNvSpPr>
          <p:nvPr>
            <p:ph type="sldImg" idx="2"/>
          </p:nvPr>
        </p:nvSpPr>
        <p:spPr>
          <a:ln/>
        </p:spPr>
      </p:sp>
      <p:sp>
        <p:nvSpPr>
          <p:cNvPr id="130050" name="Shape 106"/>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2097" name="Shape 111"/>
          <p:cNvSpPr>
            <a:spLocks noGrp="1" noRot="1" noChangeAspect="1" noTextEdit="1"/>
          </p:cNvSpPr>
          <p:nvPr>
            <p:ph type="sldImg" idx="2"/>
          </p:nvPr>
        </p:nvSpPr>
        <p:spPr>
          <a:ln/>
        </p:spPr>
      </p:sp>
      <p:sp>
        <p:nvSpPr>
          <p:cNvPr id="132098" name="Shape 112"/>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5169" name="Shape 118"/>
          <p:cNvSpPr>
            <a:spLocks noGrp="1" noRot="1" noChangeAspect="1" noTextEdit="1"/>
          </p:cNvSpPr>
          <p:nvPr>
            <p:ph type="sldImg" idx="2"/>
          </p:nvPr>
        </p:nvSpPr>
        <p:spPr>
          <a:ln/>
        </p:spPr>
      </p:sp>
      <p:sp>
        <p:nvSpPr>
          <p:cNvPr id="135170" name="Shape 119"/>
          <p:cNvSpPr>
            <a:spLocks noGrp="1"/>
          </p:cNvSpPr>
          <p:nvPr>
            <p:ph type="body" idx="1"/>
          </p:nvPr>
        </p:nvSpPr>
        <p:spPr>
          <a:noFill/>
          <a:ln/>
        </p:spPr>
        <p:txBody>
          <a:bodyPr lIns="91425" tIns="91425" rIns="91425" bIns="91425"/>
          <a:lstStyle/>
          <a:p>
            <a:pPr eaLnBrk="1" hangingPunct="1">
              <a:spcBef>
                <a:spcPct val="0"/>
              </a:spcBef>
            </a:pPr>
            <a:endParaRPr lang="es-ES" sz="11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7" name="Date Placeholder 3"/>
          <p:cNvSpPr>
            <a:spLocks noGrp="1"/>
          </p:cNvSpPr>
          <p:nvPr>
            <p:ph type="dt" sz="half" idx="10"/>
          </p:nvPr>
        </p:nvSpPr>
        <p:spPr/>
        <p:txBody>
          <a:bodyPr/>
          <a:lstStyle>
            <a:lvl1pPr>
              <a:defRPr/>
            </a:lvl1pPr>
          </a:lstStyle>
          <a:p>
            <a:pPr>
              <a:defRPr/>
            </a:pPr>
            <a:fld id="{8090B892-DA68-468C-B288-984043DC3FF6}" type="datetimeFigureOut">
              <a:rPr lang="en-US"/>
              <a:pPr>
                <a:defRPr/>
              </a:pPr>
              <a:t>10/11/2017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8704FC7-04AC-445D-A0E3-2AF383B80BC3}"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C5425B8F-A031-4469-912A-52CB451A9543}"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3B5292-BA92-4C12-9CD9-2A05BCCA7A98}"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Date Placeholder 3"/>
          <p:cNvSpPr>
            <a:spLocks noGrp="1"/>
          </p:cNvSpPr>
          <p:nvPr>
            <p:ph type="dt" sz="half" idx="10"/>
          </p:nvPr>
        </p:nvSpPr>
        <p:spPr/>
        <p:txBody>
          <a:bodyPr/>
          <a:lstStyle>
            <a:lvl1pPr>
              <a:defRPr/>
            </a:lvl1pPr>
          </a:lstStyle>
          <a:p>
            <a:pPr>
              <a:defRPr/>
            </a:pPr>
            <a:fld id="{81F7D244-9ECF-446D-8523-2FFFD2D86A8C}" type="datetimeFigureOut">
              <a:rPr lang="en-US"/>
              <a:pPr>
                <a:defRPr/>
              </a:pPr>
              <a:t>10/11/2017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18464CD-DBDE-4FFE-ADB7-AB5AC3AD9383}" type="slidenum">
              <a:rPr lang="en-US"/>
              <a:pPr>
                <a:defRPr/>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7" name="Date Placeholder 3"/>
          <p:cNvSpPr>
            <a:spLocks noGrp="1"/>
          </p:cNvSpPr>
          <p:nvPr>
            <p:ph type="dt" sz="half" idx="10"/>
          </p:nvPr>
        </p:nvSpPr>
        <p:spPr/>
        <p:txBody>
          <a:bodyPr/>
          <a:lstStyle>
            <a:lvl1pPr>
              <a:defRPr/>
            </a:lvl1pPr>
          </a:lstStyle>
          <a:p>
            <a:pPr>
              <a:defRPr/>
            </a:pPr>
            <a:fld id="{CAB6A6F0-3863-4140-AD99-D4BCB5AB81A0}" type="datetimeFigureOut">
              <a:rPr lang="en-US"/>
              <a:pPr>
                <a:defRPr/>
              </a:pPr>
              <a:t>10/11/2017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50E8D6-B7DB-4EAF-A1E5-C3F21D31D1BA}" type="slidenum">
              <a:rPr lang="en-US"/>
              <a:pPr>
                <a:defRPr/>
              </a:pPr>
              <a:t>‹Nº›</a:t>
            </a:fld>
            <a:endParaRPr lang="en-US" dirty="0"/>
          </a:p>
        </p:txBody>
      </p:sp>
    </p:spTree>
  </p:cSld>
  <p:clrMapOvr>
    <a:masterClrMapping/>
  </p:clrMapOvr>
  <p:transition spd="slow" advClick="0" advTm="1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5A324271-703F-4927-B5E0-1D7B09AED84F}" type="datetimeFigureOut">
              <a:rPr lang="en-US"/>
              <a:pPr>
                <a:defRPr/>
              </a:pPr>
              <a:t>10/11/2017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4B4BFD-C358-4102-BFDE-9A93DD84A6D8}" type="slidenum">
              <a:rPr lang="en-US"/>
              <a:pPr>
                <a:defRPr/>
              </a:pPr>
              <a:t>‹Nº›</a:t>
            </a:fld>
            <a:endParaRPr lang="en-US" dirty="0"/>
          </a:p>
        </p:txBody>
      </p:sp>
    </p:spTree>
  </p:cSld>
  <p:clrMapOvr>
    <a:masterClrMapping/>
  </p:clrMapOvr>
  <p:transition spd="slow" advClick="0" advTm="1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7" name="Date Placeholder 3"/>
          <p:cNvSpPr>
            <a:spLocks noGrp="1"/>
          </p:cNvSpPr>
          <p:nvPr>
            <p:ph type="dt" sz="half" idx="10"/>
          </p:nvPr>
        </p:nvSpPr>
        <p:spPr/>
        <p:txBody>
          <a:bodyPr/>
          <a:lstStyle>
            <a:lvl1pPr>
              <a:defRPr/>
            </a:lvl1pPr>
          </a:lstStyle>
          <a:p>
            <a:pPr>
              <a:defRPr/>
            </a:pPr>
            <a:fld id="{16DA8003-6363-4777-8533-982D42BC7560}" type="datetimeFigureOut">
              <a:rPr lang="en-US"/>
              <a:pPr>
                <a:defRPr/>
              </a:pPr>
              <a:t>10/11/2017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43B7F01-787D-4F0E-925B-4A6F0C5A0032}" type="slidenum">
              <a:rPr lang="en-US"/>
              <a:pPr>
                <a:defRPr/>
              </a:pPr>
              <a:t>‹Nº›</a:t>
            </a:fld>
            <a:endParaRPr lang="en-US" dirty="0"/>
          </a:p>
        </p:txBody>
      </p:sp>
    </p:spTree>
  </p:cSld>
  <p:clrMapOvr>
    <a:masterClrMapping/>
  </p:clrMapOvr>
  <p:transition spd="slow" advClick="0" advTm="1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AFF57AB2-9EE6-4CA2-8899-80CD756BD25D}" type="datetimeFigureOut">
              <a:rPr lang="en-US"/>
              <a:pPr>
                <a:defRPr/>
              </a:pPr>
              <a:t>10/11/2017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A0662B-AFB6-489A-819F-4733049CF36F}" type="slidenum">
              <a:rPr lang="en-US"/>
              <a:pPr>
                <a:defRPr/>
              </a:pPr>
              <a:t>‹Nº›</a:t>
            </a:fld>
            <a:endParaRPr lang="en-US" dirty="0"/>
          </a:p>
        </p:txBody>
      </p:sp>
    </p:spTree>
  </p:cSld>
  <p:clrMapOvr>
    <a:masterClrMapping/>
  </p:clrMapOvr>
  <p:transition spd="slow" advClick="0" advTm="1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8E5DD440-6DA9-4685-B8DC-A86FDBC3DE24}" type="datetimeFigureOut">
              <a:rPr lang="en-US"/>
              <a:pPr>
                <a:defRPr/>
              </a:pPr>
              <a:t>10/11/2017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39EC59-3600-4649-A12A-2E125D4F7F32}" type="slidenum">
              <a:rPr lang="en-US"/>
              <a:pPr>
                <a:defRPr/>
              </a:pPr>
              <a:t>‹Nº›</a:t>
            </a:fld>
            <a:endParaRPr lang="en-US" dirty="0"/>
          </a:p>
        </p:txBody>
      </p:sp>
    </p:spTree>
  </p:cSld>
  <p:clrMapOvr>
    <a:masterClrMapping/>
  </p:clrMapOvr>
  <p:transition spd="slow" advClick="0" advTm="100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36C311BA-E2D0-4749-A91C-A5EA9D2BCA70}" type="datetimeFigureOut">
              <a:rPr lang="en-US"/>
              <a:pPr>
                <a:defRPr/>
              </a:pPr>
              <a:t>10/11/2017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1CEBC8C-6105-47D6-B0DE-5D2318728492}" type="slidenum">
              <a:rPr lang="en-US"/>
              <a:pPr>
                <a:defRPr/>
              </a:pPr>
              <a:t>‹Nº›</a:t>
            </a:fld>
            <a:endParaRPr lang="en-US" dirty="0"/>
          </a:p>
        </p:txBody>
      </p:sp>
    </p:spTree>
  </p:cSld>
  <p:clrMapOvr>
    <a:masterClrMapping/>
  </p:clrMapOvr>
  <p:transition spd="slow" advClick="0" advTm="100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BF1BE42A-2149-4883-8739-D0D279CBCFF9}" type="datetimeFigureOut">
              <a:rPr lang="en-US"/>
              <a:pPr>
                <a:defRPr/>
              </a:pPr>
              <a:t>10/11/2017</a:t>
            </a:fld>
            <a:endParaRPr lang="en-US" dirty="0"/>
          </a:p>
        </p:txBody>
      </p:sp>
      <p:sp>
        <p:nvSpPr>
          <p:cNvPr id="5" name="Footer Placeholder 7"/>
          <p:cNvSpPr>
            <a:spLocks noGrp="1"/>
          </p:cNvSpPr>
          <p:nvPr>
            <p:ph type="ftr" sz="quarter" idx="11"/>
          </p:nvPr>
        </p:nvSpPr>
        <p:spPr/>
        <p:txBody>
          <a:bodyPr/>
          <a:lstStyle>
            <a:lvl1pPr>
              <a:defRPr dirty="0">
                <a:solidFill>
                  <a:srgbClr val="FFFFFF"/>
                </a:solidFill>
              </a:defRPr>
            </a:lvl1pPr>
          </a:lstStyle>
          <a:p>
            <a:pPr>
              <a:defRPr/>
            </a:pPr>
            <a:endParaRPr lang="en-US"/>
          </a:p>
        </p:txBody>
      </p:sp>
      <p:sp>
        <p:nvSpPr>
          <p:cNvPr id="6" name="Slide Number Placeholder 8"/>
          <p:cNvSpPr>
            <a:spLocks noGrp="1"/>
          </p:cNvSpPr>
          <p:nvPr>
            <p:ph type="sldNum" sz="quarter" idx="12"/>
          </p:nvPr>
        </p:nvSpPr>
        <p:spPr/>
        <p:txBody>
          <a:bodyPr/>
          <a:lstStyle>
            <a:lvl1pPr>
              <a:defRPr/>
            </a:lvl1pPr>
          </a:lstStyle>
          <a:p>
            <a:pPr>
              <a:defRPr/>
            </a:pPr>
            <a:fld id="{234DABC8-677D-4036-9D9F-7D8BAB1544E8}" type="slidenum">
              <a:rPr lang="en-US"/>
              <a:pPr>
                <a:defRPr/>
              </a:pPr>
              <a:t>‹Nº›</a:t>
            </a:fld>
            <a:endParaRPr lang="en-US" dirty="0"/>
          </a:p>
        </p:txBody>
      </p:sp>
    </p:spTree>
  </p:cSld>
  <p:clrMapOvr>
    <a:masterClrMapping/>
  </p:clrMapOvr>
  <p:transition spd="slow" advClick="0" advTm="100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7" name="Date Placeholder 4"/>
          <p:cNvSpPr>
            <a:spLocks noGrp="1"/>
          </p:cNvSpPr>
          <p:nvPr>
            <p:ph type="dt" sz="half" idx="10"/>
          </p:nvPr>
        </p:nvSpPr>
        <p:spPr>
          <a:xfrm>
            <a:off x="465138" y="6459538"/>
            <a:ext cx="2619375" cy="365125"/>
          </a:xfrm>
        </p:spPr>
        <p:txBody>
          <a:bodyPr/>
          <a:lstStyle>
            <a:lvl1pPr algn="l">
              <a:defRPr smtClean="0"/>
            </a:lvl1pPr>
          </a:lstStyle>
          <a:p>
            <a:pPr>
              <a:defRPr/>
            </a:pPr>
            <a:fld id="{1ACBB376-92DC-4E6B-BF79-244CCCA6E325}" type="datetimeFigureOut">
              <a:rPr lang="en-US"/>
              <a:pPr>
                <a:defRPr/>
              </a:pPr>
              <a:t>10/11/2017</a:t>
            </a:fld>
            <a:endParaRPr lang="en-US" dirty="0"/>
          </a:p>
        </p:txBody>
      </p:sp>
      <p:sp>
        <p:nvSpPr>
          <p:cNvPr id="8" name="Footer Placeholder 5"/>
          <p:cNvSpPr>
            <a:spLocks noGrp="1"/>
          </p:cNvSpPr>
          <p:nvPr>
            <p:ph type="ftr" sz="quarter" idx="11"/>
          </p:nvPr>
        </p:nvSpPr>
        <p:spPr>
          <a:xfrm>
            <a:off x="4800600" y="6459538"/>
            <a:ext cx="4648200" cy="365125"/>
          </a:xfrm>
        </p:spPr>
        <p:txBody>
          <a:bodyPr/>
          <a:lstStyle>
            <a:lvl1pPr algn="l">
              <a:defRPr dirty="0">
                <a:solidFill>
                  <a:schemeClr val="tx2"/>
                </a:solidFill>
              </a:defRPr>
            </a:lvl1pPr>
          </a:lstStyle>
          <a:p>
            <a:pPr>
              <a:defRPr/>
            </a:pPr>
            <a:endParaRPr lang="en-US"/>
          </a:p>
        </p:txBody>
      </p:sp>
      <p:sp>
        <p:nvSpPr>
          <p:cNvPr id="9" name="Slide Number Placeholder 6"/>
          <p:cNvSpPr>
            <a:spLocks noGrp="1"/>
          </p:cNvSpPr>
          <p:nvPr>
            <p:ph type="sldNum" sz="quarter" idx="12"/>
          </p:nvPr>
        </p:nvSpPr>
        <p:spPr/>
        <p:txBody>
          <a:bodyPr/>
          <a:lstStyle>
            <a:lvl1pPr>
              <a:defRPr smtClean="0">
                <a:solidFill>
                  <a:schemeClr val="tx2"/>
                </a:solidFill>
              </a:defRPr>
            </a:lvl1pPr>
          </a:lstStyle>
          <a:p>
            <a:pPr>
              <a:defRPr/>
            </a:pPr>
            <a:fld id="{06C5A05E-177A-4134-8449-1362459CE270}" type="slidenum">
              <a:rPr lang="en-US"/>
              <a:pPr>
                <a:defRPr/>
              </a:pPr>
              <a:t>‹Nº›</a:t>
            </a:fld>
            <a:endParaRPr lang="en-US" dirty="0"/>
          </a:p>
        </p:txBody>
      </p:sp>
    </p:spTree>
  </p:cSld>
  <p:clrMapOvr>
    <a:masterClrMapping/>
  </p:clrMapOvr>
  <p:transition spd="slow" advClick="0" advTm="1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EC2531D1-2A9B-4540-98DD-90CE29A549F5}"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F56A24-D45B-47C5-8E21-917B0E5BBB95}" type="slidenum">
              <a:rPr lang="en-US"/>
              <a:pPr>
                <a:defRPr/>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7" name="Date Placeholder 4"/>
          <p:cNvSpPr>
            <a:spLocks noGrp="1"/>
          </p:cNvSpPr>
          <p:nvPr>
            <p:ph type="dt" sz="half" idx="10"/>
          </p:nvPr>
        </p:nvSpPr>
        <p:spPr/>
        <p:txBody>
          <a:bodyPr/>
          <a:lstStyle>
            <a:lvl1pPr>
              <a:defRPr/>
            </a:lvl1pPr>
          </a:lstStyle>
          <a:p>
            <a:pPr>
              <a:defRPr/>
            </a:pPr>
            <a:fld id="{E0BDF6FE-6CE9-4567-96E0-A283526F3AC6}" type="datetimeFigureOut">
              <a:rPr lang="en-US"/>
              <a:pPr>
                <a:defRPr/>
              </a:pPr>
              <a:t>10/11/2017</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16AEF48F-03FF-4187-89BF-FA842F3F7D11}" type="slidenum">
              <a:rPr lang="en-US"/>
              <a:pPr>
                <a:defRPr/>
              </a:pPr>
              <a:t>‹Nº›</a:t>
            </a:fld>
            <a:endParaRPr lang="en-US" dirty="0"/>
          </a:p>
        </p:txBody>
      </p:sp>
    </p:spTree>
  </p:cSld>
  <p:clrMapOvr>
    <a:masterClrMapping/>
  </p:clrMapOvr>
  <p:transition spd="slow" advClick="0" advTm="1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D980D241-3048-497B-BE21-897AD5FA87BC}" type="datetimeFigureOut">
              <a:rPr lang="en-US"/>
              <a:pPr>
                <a:defRPr/>
              </a:pPr>
              <a:t>10/11/2017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CA3C2E-6576-4E38-8C8C-4D5B20E0A47E}" type="slidenum">
              <a:rPr lang="en-US"/>
              <a:pPr>
                <a:defRPr/>
              </a:pPr>
              <a:t>‹Nº›</a:t>
            </a:fld>
            <a:endParaRPr lang="en-US" dirty="0"/>
          </a:p>
        </p:txBody>
      </p:sp>
    </p:spTree>
  </p:cSld>
  <p:clrMapOvr>
    <a:masterClrMapping/>
  </p:clrMapOvr>
  <p:transition spd="slow" advClick="0" advTm="100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Date Placeholder 3"/>
          <p:cNvSpPr>
            <a:spLocks noGrp="1"/>
          </p:cNvSpPr>
          <p:nvPr>
            <p:ph type="dt" sz="half" idx="10"/>
          </p:nvPr>
        </p:nvSpPr>
        <p:spPr/>
        <p:txBody>
          <a:bodyPr/>
          <a:lstStyle>
            <a:lvl1pPr>
              <a:defRPr/>
            </a:lvl1pPr>
          </a:lstStyle>
          <a:p>
            <a:pPr>
              <a:defRPr/>
            </a:pPr>
            <a:fld id="{62C1D29F-DB5A-45CF-8F01-C4AC760BD83D}" type="datetimeFigureOut">
              <a:rPr lang="en-US"/>
              <a:pPr>
                <a:defRPr/>
              </a:pPr>
              <a:t>10/11/2017</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4785B92-9EF1-43BB-86DB-05773A85A2E8}" type="slidenum">
              <a:rPr lang="en-US"/>
              <a:pPr>
                <a:defRPr/>
              </a:pPr>
              <a:t>‹Nº›</a:t>
            </a:fld>
            <a:endParaRPr lang="en-US" dirty="0"/>
          </a:p>
        </p:txBody>
      </p:sp>
    </p:spTree>
  </p:cSld>
  <p:clrMapOvr>
    <a:masterClrMapping/>
  </p:clrMapOvr>
  <p:transition spd="slow" advClick="0" advTm="1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7" name="Date Placeholder 3"/>
          <p:cNvSpPr>
            <a:spLocks noGrp="1"/>
          </p:cNvSpPr>
          <p:nvPr>
            <p:ph type="dt" sz="half" idx="10"/>
          </p:nvPr>
        </p:nvSpPr>
        <p:spPr/>
        <p:txBody>
          <a:bodyPr/>
          <a:lstStyle>
            <a:lvl1pPr>
              <a:defRPr/>
            </a:lvl1pPr>
          </a:lstStyle>
          <a:p>
            <a:pPr>
              <a:defRPr/>
            </a:pPr>
            <a:fld id="{503F01F3-2D4B-423F-A608-B6C63E01E1BC}" type="datetimeFigureOut">
              <a:rPr lang="en-US"/>
              <a:pPr>
                <a:defRPr/>
              </a:pPr>
              <a:t>10/11/2017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2A3C6F1-FD75-4A69-A35D-31266BB080BB}"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0D4677EC-343D-48B6-BB4F-198196FD4D21}"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023E259-E8B1-4DA6-BF42-91F884DC9D53}"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5F681F29-6784-4E6C-8C0D-961A4DCA3AEE}" type="datetimeFigureOut">
              <a:rPr lang="en-US"/>
              <a:pPr>
                <a:defRPr/>
              </a:pPr>
              <a:t>10/11/2017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0EC621C-E307-4218-8179-D1AAA218FED4}"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5AAA3B8A-73D5-478A-AE7F-B862EE50EDA0}" type="datetimeFigureOut">
              <a:rPr lang="en-US"/>
              <a:pPr>
                <a:defRPr/>
              </a:pPr>
              <a:t>10/11/2017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B2B5766-114D-43DB-98E2-9D50C923626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204D3E4D-0561-4439-A5BA-B6067E2B5CA0}" type="datetimeFigureOut">
              <a:rPr lang="en-US"/>
              <a:pPr>
                <a:defRPr/>
              </a:pPr>
              <a:t>10/11/2017</a:t>
            </a:fld>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p:cNvSpPr>
            <a:spLocks noGrp="1"/>
          </p:cNvSpPr>
          <p:nvPr>
            <p:ph type="sldNum" sz="quarter" idx="12"/>
          </p:nvPr>
        </p:nvSpPr>
        <p:spPr/>
        <p:txBody>
          <a:bodyPr/>
          <a:lstStyle>
            <a:lvl1pPr>
              <a:defRPr/>
            </a:lvl1pPr>
          </a:lstStyle>
          <a:p>
            <a:pPr>
              <a:defRPr/>
            </a:pPr>
            <a:fld id="{2D22B51A-015A-41AC-9766-0B06F9C815F7}"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7" name="Date Placeholder 4"/>
          <p:cNvSpPr>
            <a:spLocks noGrp="1"/>
          </p:cNvSpPr>
          <p:nvPr>
            <p:ph type="dt" sz="half" idx="10"/>
          </p:nvPr>
        </p:nvSpPr>
        <p:spPr>
          <a:xfrm>
            <a:off x="465138" y="6459538"/>
            <a:ext cx="2619375" cy="365125"/>
          </a:xfrm>
        </p:spPr>
        <p:txBody>
          <a:bodyPr/>
          <a:lstStyle>
            <a:lvl1pPr algn="l">
              <a:defRPr/>
            </a:lvl1pPr>
          </a:lstStyle>
          <a:p>
            <a:pPr>
              <a:defRPr/>
            </a:pPr>
            <a:fld id="{B9F7A411-D92E-40BC-B202-CF64967F7DC0}" type="datetimeFigureOut">
              <a:rPr lang="en-US"/>
              <a:pPr>
                <a:defRPr/>
              </a:pPr>
              <a:t>10/11/2017</a:t>
            </a:fld>
            <a:endParaRPr lang="en-US"/>
          </a:p>
        </p:txBody>
      </p:sp>
      <p:sp>
        <p:nvSpPr>
          <p:cNvPr id="8" name="Footer Placeholder 5"/>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EA3F41C8-5AE4-49C7-854A-CE18C6D38ABA}"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7" name="Date Placeholder 4"/>
          <p:cNvSpPr>
            <a:spLocks noGrp="1"/>
          </p:cNvSpPr>
          <p:nvPr>
            <p:ph type="dt" sz="half" idx="10"/>
          </p:nvPr>
        </p:nvSpPr>
        <p:spPr/>
        <p:txBody>
          <a:bodyPr/>
          <a:lstStyle>
            <a:lvl1pPr>
              <a:defRPr/>
            </a:lvl1pPr>
          </a:lstStyle>
          <a:p>
            <a:pPr>
              <a:defRPr/>
            </a:pPr>
            <a:fld id="{6C2B5423-E042-4DCA-A772-8A3662C904D2}" type="datetimeFigureOut">
              <a:rPr lang="en-US"/>
              <a:pPr>
                <a:defRPr/>
              </a:pPr>
              <a:t>10/11/2017</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AAED14BC-409E-4206-8F8F-BD73AD05B100}"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1029" name="Text Placeholder 2"/>
          <p:cNvSpPr>
            <a:spLocks noGrp="1"/>
          </p:cNvSpPr>
          <p:nvPr>
            <p:ph type="body" idx="1"/>
          </p:nvPr>
        </p:nvSpPr>
        <p:spPr bwMode="auto">
          <a:xfrm>
            <a:off x="1096963" y="1846263"/>
            <a:ext cx="100584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fontAlgn="auto">
              <a:spcBef>
                <a:spcPts val="0"/>
              </a:spcBef>
              <a:spcAft>
                <a:spcPts val="0"/>
              </a:spcAft>
              <a:defRPr sz="900">
                <a:solidFill>
                  <a:srgbClr val="FFFFFF"/>
                </a:solidFill>
                <a:latin typeface="+mn-lt"/>
                <a:cs typeface="+mn-cs"/>
              </a:defRPr>
            </a:lvl1pPr>
          </a:lstStyle>
          <a:p>
            <a:pPr>
              <a:defRPr/>
            </a:pPr>
            <a:fld id="{F640A8B4-D542-432F-ADA4-BC8837595224}" type="datetimeFigureOut">
              <a:rPr lang="en-US"/>
              <a:pPr>
                <a:defRPr/>
              </a:pPr>
              <a:t>10/11/2017</a:t>
            </a:fld>
            <a:endParaRPr lang="en-US"/>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fontAlgn="auto">
              <a:spcBef>
                <a:spcPts val="0"/>
              </a:spcBef>
              <a:spcAft>
                <a:spcPts val="0"/>
              </a:spcAft>
              <a:defRPr sz="900" cap="all" baseline="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fontAlgn="auto">
              <a:spcBef>
                <a:spcPts val="0"/>
              </a:spcBef>
              <a:spcAft>
                <a:spcPts val="0"/>
              </a:spcAft>
              <a:defRPr sz="1050">
                <a:solidFill>
                  <a:srgbClr val="FFFFFF"/>
                </a:solidFill>
                <a:latin typeface="+mn-lt"/>
                <a:cs typeface="+mn-cs"/>
              </a:defRPr>
            </a:lvl1pPr>
          </a:lstStyle>
          <a:p>
            <a:pPr>
              <a:defRPr/>
            </a:pPr>
            <a:fld id="{9A42DFED-9D0C-4CEA-B5E6-D3E1B28FBD16}" type="slidenum">
              <a:rPr lang="en-US"/>
              <a:pPr>
                <a:defRPr/>
              </a:pPr>
              <a:t>‹Nº›</a:t>
            </a:fld>
            <a:endParaRPr lang="en-US"/>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35" r:id="rId1"/>
    <p:sldLayoutId id="2147483713" r:id="rId2"/>
    <p:sldLayoutId id="2147483736" r:id="rId3"/>
    <p:sldLayoutId id="2147483712" r:id="rId4"/>
    <p:sldLayoutId id="2147483711" r:id="rId5"/>
    <p:sldLayoutId id="2147483710" r:id="rId6"/>
    <p:sldLayoutId id="2147483737" r:id="rId7"/>
    <p:sldLayoutId id="2147483738" r:id="rId8"/>
    <p:sldLayoutId id="2147483739" r:id="rId9"/>
    <p:sldLayoutId id="2147483709" r:id="rId10"/>
    <p:sldLayoutId id="2147483740" r:id="rId11"/>
  </p:sldLayoutIdLst>
  <p:transition spd="slow">
    <p:push dir="u"/>
  </p:transition>
  <p:hf sldNum="0"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a:defRPr>
      </a:lvl2pPr>
      <a:lvl3pPr algn="l" rtl="0" eaLnBrk="0" fontAlgn="base" hangingPunct="0">
        <a:lnSpc>
          <a:spcPct val="85000"/>
        </a:lnSpc>
        <a:spcBef>
          <a:spcPct val="0"/>
        </a:spcBef>
        <a:spcAft>
          <a:spcPct val="0"/>
        </a:spcAft>
        <a:defRPr sz="4800">
          <a:solidFill>
            <a:srgbClr val="404040"/>
          </a:solidFill>
          <a:latin typeface="Calibri Light"/>
        </a:defRPr>
      </a:lvl3pPr>
      <a:lvl4pPr algn="l" rtl="0" eaLnBrk="0" fontAlgn="base" hangingPunct="0">
        <a:lnSpc>
          <a:spcPct val="85000"/>
        </a:lnSpc>
        <a:spcBef>
          <a:spcPct val="0"/>
        </a:spcBef>
        <a:spcAft>
          <a:spcPct val="0"/>
        </a:spcAft>
        <a:defRPr sz="4800">
          <a:solidFill>
            <a:srgbClr val="404040"/>
          </a:solidFill>
          <a:latin typeface="Calibri Light"/>
        </a:defRPr>
      </a:lvl4pPr>
      <a:lvl5pPr algn="l" rtl="0" eaLnBrk="0" fontAlgn="base" hangingPunct="0">
        <a:lnSpc>
          <a:spcPct val="85000"/>
        </a:lnSpc>
        <a:spcBef>
          <a:spcPct val="0"/>
        </a:spcBef>
        <a:spcAft>
          <a:spcPct val="0"/>
        </a:spcAft>
        <a:defRPr sz="4800">
          <a:solidFill>
            <a:srgbClr val="404040"/>
          </a:solidFill>
          <a:latin typeface="Calibri Light"/>
        </a:defRPr>
      </a:lvl5pPr>
      <a:lvl6pPr marL="457200" algn="l" rtl="0" fontAlgn="base">
        <a:lnSpc>
          <a:spcPct val="85000"/>
        </a:lnSpc>
        <a:spcBef>
          <a:spcPct val="0"/>
        </a:spcBef>
        <a:spcAft>
          <a:spcPct val="0"/>
        </a:spcAft>
        <a:defRPr sz="4800">
          <a:solidFill>
            <a:srgbClr val="404040"/>
          </a:solidFill>
          <a:latin typeface="Calibri Light"/>
        </a:defRPr>
      </a:lvl6pPr>
      <a:lvl7pPr marL="914400" algn="l" rtl="0" fontAlgn="base">
        <a:lnSpc>
          <a:spcPct val="85000"/>
        </a:lnSpc>
        <a:spcBef>
          <a:spcPct val="0"/>
        </a:spcBef>
        <a:spcAft>
          <a:spcPct val="0"/>
        </a:spcAft>
        <a:defRPr sz="4800">
          <a:solidFill>
            <a:srgbClr val="404040"/>
          </a:solidFill>
          <a:latin typeface="Calibri Light"/>
        </a:defRPr>
      </a:lvl7pPr>
      <a:lvl8pPr marL="1371600" algn="l" rtl="0" fontAlgn="base">
        <a:lnSpc>
          <a:spcPct val="85000"/>
        </a:lnSpc>
        <a:spcBef>
          <a:spcPct val="0"/>
        </a:spcBef>
        <a:spcAft>
          <a:spcPct val="0"/>
        </a:spcAft>
        <a:defRPr sz="4800">
          <a:solidFill>
            <a:srgbClr val="404040"/>
          </a:solidFill>
          <a:latin typeface="Calibri Light"/>
        </a:defRPr>
      </a:lvl8pPr>
      <a:lvl9pPr marL="1828800" algn="l" rtl="0" fontAlgn="base">
        <a:lnSpc>
          <a:spcPct val="85000"/>
        </a:lnSpc>
        <a:spcBef>
          <a:spcPct val="0"/>
        </a:spcBef>
        <a:spcAft>
          <a:spcPct val="0"/>
        </a:spcAft>
        <a:defRPr sz="4800">
          <a:solidFill>
            <a:srgbClr val="404040"/>
          </a:solidFill>
          <a:latin typeface="Calibri Light"/>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7893" name="Text Placeholder 2"/>
          <p:cNvSpPr>
            <a:spLocks noGrp="1"/>
          </p:cNvSpPr>
          <p:nvPr>
            <p:ph type="body" idx="1"/>
          </p:nvPr>
        </p:nvSpPr>
        <p:spPr bwMode="auto">
          <a:xfrm>
            <a:off x="1096963" y="1846263"/>
            <a:ext cx="100584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a:defRPr sz="900" smtClean="0">
                <a:solidFill>
                  <a:srgbClr val="FFFFFF"/>
                </a:solidFill>
              </a:defRPr>
            </a:lvl1pPr>
          </a:lstStyle>
          <a:p>
            <a:pPr>
              <a:defRPr/>
            </a:pPr>
            <a:fld id="{1139E7CF-8689-4122-9E10-3F3266E10169}" type="datetimeFigureOut">
              <a:rPr lang="en-US"/>
              <a:pPr>
                <a:defRPr/>
              </a:pPr>
              <a:t>10/11/2017</a:t>
            </a:fld>
            <a:endParaRPr lang="en-US" dirty="0"/>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a:defRPr sz="900" cap="all" baseline="0" dirty="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a:defRPr sz="1050" smtClean="0">
                <a:solidFill>
                  <a:srgbClr val="FFFFFF"/>
                </a:solidFill>
              </a:defRPr>
            </a:lvl1pPr>
          </a:lstStyle>
          <a:p>
            <a:pPr>
              <a:defRPr/>
            </a:pPr>
            <a:fld id="{04E6C311-DA44-4031-A1BA-99492AB91DD7}" type="slidenum">
              <a:rPr lang="en-US"/>
              <a:pPr>
                <a:defRPr/>
              </a:pPr>
              <a:t>‹Nº›</a:t>
            </a:fld>
            <a:endParaRPr lang="en-US" dirty="0"/>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47" r:id="rId1"/>
    <p:sldLayoutId id="2147483734" r:id="rId2"/>
    <p:sldLayoutId id="2147483748" r:id="rId3"/>
    <p:sldLayoutId id="2147483733" r:id="rId4"/>
    <p:sldLayoutId id="2147483732" r:id="rId5"/>
    <p:sldLayoutId id="2147483731" r:id="rId6"/>
    <p:sldLayoutId id="2147483749" r:id="rId7"/>
    <p:sldLayoutId id="2147483750" r:id="rId8"/>
    <p:sldLayoutId id="2147483751" r:id="rId9"/>
    <p:sldLayoutId id="2147483730" r:id="rId10"/>
    <p:sldLayoutId id="2147483752" r:id="rId11"/>
  </p:sldLayoutIdLst>
  <p:transition spd="slow" advClick="0" advTm="1000">
    <p:fade/>
  </p:transition>
  <p:hf sldNum="0" hdr="0" ftr="0" dt="0"/>
  <p:txStyles>
    <p:titleStyle>
      <a:lvl1pPr algn="l" rtl="0" fontAlgn="base">
        <a:lnSpc>
          <a:spcPct val="85000"/>
        </a:lnSpc>
        <a:spcBef>
          <a:spcPct val="0"/>
        </a:spcBef>
        <a:spcAft>
          <a:spcPct val="0"/>
        </a:spcAft>
        <a:defRPr sz="4800" kern="1200" spc="-50">
          <a:solidFill>
            <a:srgbClr val="404040"/>
          </a:solidFill>
          <a:latin typeface="+mj-lt"/>
          <a:ea typeface="+mj-ea"/>
          <a:cs typeface="+mj-cs"/>
        </a:defRPr>
      </a:lvl1pPr>
      <a:lvl2pPr algn="l" rtl="0" fontAlgn="base">
        <a:lnSpc>
          <a:spcPct val="85000"/>
        </a:lnSpc>
        <a:spcBef>
          <a:spcPct val="0"/>
        </a:spcBef>
        <a:spcAft>
          <a:spcPct val="0"/>
        </a:spcAft>
        <a:defRPr sz="4800">
          <a:solidFill>
            <a:srgbClr val="404040"/>
          </a:solidFill>
          <a:latin typeface="Calibri Light"/>
        </a:defRPr>
      </a:lvl2pPr>
      <a:lvl3pPr algn="l" rtl="0" fontAlgn="base">
        <a:lnSpc>
          <a:spcPct val="85000"/>
        </a:lnSpc>
        <a:spcBef>
          <a:spcPct val="0"/>
        </a:spcBef>
        <a:spcAft>
          <a:spcPct val="0"/>
        </a:spcAft>
        <a:defRPr sz="4800">
          <a:solidFill>
            <a:srgbClr val="404040"/>
          </a:solidFill>
          <a:latin typeface="Calibri Light"/>
        </a:defRPr>
      </a:lvl3pPr>
      <a:lvl4pPr algn="l" rtl="0" fontAlgn="base">
        <a:lnSpc>
          <a:spcPct val="85000"/>
        </a:lnSpc>
        <a:spcBef>
          <a:spcPct val="0"/>
        </a:spcBef>
        <a:spcAft>
          <a:spcPct val="0"/>
        </a:spcAft>
        <a:defRPr sz="4800">
          <a:solidFill>
            <a:srgbClr val="404040"/>
          </a:solidFill>
          <a:latin typeface="Calibri Light"/>
        </a:defRPr>
      </a:lvl4pPr>
      <a:lvl5pPr algn="l" rtl="0" fontAlgn="base">
        <a:lnSpc>
          <a:spcPct val="85000"/>
        </a:lnSpc>
        <a:spcBef>
          <a:spcPct val="0"/>
        </a:spcBef>
        <a:spcAft>
          <a:spcPct val="0"/>
        </a:spcAft>
        <a:defRPr sz="4800">
          <a:solidFill>
            <a:srgbClr val="404040"/>
          </a:solidFill>
          <a:latin typeface="Calibri Light"/>
        </a:defRPr>
      </a:lvl5pPr>
      <a:lvl6pPr marL="457200" algn="l" rtl="0" fontAlgn="base">
        <a:lnSpc>
          <a:spcPct val="85000"/>
        </a:lnSpc>
        <a:spcBef>
          <a:spcPct val="0"/>
        </a:spcBef>
        <a:spcAft>
          <a:spcPct val="0"/>
        </a:spcAft>
        <a:defRPr sz="4800">
          <a:solidFill>
            <a:srgbClr val="404040"/>
          </a:solidFill>
          <a:latin typeface="Calibri Light"/>
        </a:defRPr>
      </a:lvl6pPr>
      <a:lvl7pPr marL="914400" algn="l" rtl="0" fontAlgn="base">
        <a:lnSpc>
          <a:spcPct val="85000"/>
        </a:lnSpc>
        <a:spcBef>
          <a:spcPct val="0"/>
        </a:spcBef>
        <a:spcAft>
          <a:spcPct val="0"/>
        </a:spcAft>
        <a:defRPr sz="4800">
          <a:solidFill>
            <a:srgbClr val="404040"/>
          </a:solidFill>
          <a:latin typeface="Calibri Light"/>
        </a:defRPr>
      </a:lvl7pPr>
      <a:lvl8pPr marL="1371600" algn="l" rtl="0" fontAlgn="base">
        <a:lnSpc>
          <a:spcPct val="85000"/>
        </a:lnSpc>
        <a:spcBef>
          <a:spcPct val="0"/>
        </a:spcBef>
        <a:spcAft>
          <a:spcPct val="0"/>
        </a:spcAft>
        <a:defRPr sz="4800">
          <a:solidFill>
            <a:srgbClr val="404040"/>
          </a:solidFill>
          <a:latin typeface="Calibri Light"/>
        </a:defRPr>
      </a:lvl8pPr>
      <a:lvl9pPr marL="1828800" algn="l" rtl="0" fontAlgn="base">
        <a:lnSpc>
          <a:spcPct val="85000"/>
        </a:lnSpc>
        <a:spcBef>
          <a:spcPct val="0"/>
        </a:spcBef>
        <a:spcAft>
          <a:spcPct val="0"/>
        </a:spcAft>
        <a:defRPr sz="4800">
          <a:solidFill>
            <a:srgbClr val="404040"/>
          </a:solidFill>
          <a:latin typeface="Calibri Light"/>
        </a:defRPr>
      </a:lvl9pPr>
    </p:titleStyle>
    <p:bodyStyle>
      <a:lvl1pPr marL="90488" indent="-90488" algn="l" rtl="0" fontAlgn="base">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fontAlgn="base">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fontAlgn="base">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fontAlgn="base">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fontAlgn="base">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docs.google.com/forms/d/e/1FAIpQLSfKad0Rsw-L2NbVIqlEdmiFPD5StkL3WxLYbxCXVVZFA0LR1g/viewform"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hape 63"/>
          <p:cNvSpPr txBox="1">
            <a:spLocks noChangeArrowheads="1"/>
          </p:cNvSpPr>
          <p:nvPr/>
        </p:nvSpPr>
        <p:spPr bwMode="auto">
          <a:xfrm>
            <a:off x="3000375" y="541338"/>
            <a:ext cx="7777163" cy="658812"/>
          </a:xfrm>
          <a:prstGeom prst="rect">
            <a:avLst/>
          </a:prstGeom>
          <a:noFill/>
          <a:ln w="9525">
            <a:noFill/>
            <a:miter lim="800000"/>
            <a:headEnd/>
            <a:tailEnd/>
          </a:ln>
        </p:spPr>
        <p:txBody>
          <a:bodyPr lIns="121897" tIns="121897" rIns="121897" bIns="121897"/>
          <a:lstStyle/>
          <a:p>
            <a:pPr defTabSz="1219200"/>
            <a:endParaRPr lang="es-ES" sz="1900">
              <a:solidFill>
                <a:srgbClr val="000000"/>
              </a:solidFill>
              <a:sym typeface="Arial" charset="0"/>
            </a:endParaRPr>
          </a:p>
        </p:txBody>
      </p:sp>
      <p:sp>
        <p:nvSpPr>
          <p:cNvPr id="64" name="Shape 64"/>
          <p:cNvSpPr txBox="1">
            <a:spLocks noChangeArrowheads="1"/>
          </p:cNvSpPr>
          <p:nvPr/>
        </p:nvSpPr>
        <p:spPr bwMode="auto">
          <a:xfrm>
            <a:off x="2940050" y="444500"/>
            <a:ext cx="8632825" cy="736600"/>
          </a:xfrm>
          <a:prstGeom prst="rect">
            <a:avLst/>
          </a:prstGeom>
          <a:noFill/>
          <a:ln w="9525">
            <a:noFill/>
            <a:miter lim="800000"/>
            <a:headEnd/>
            <a:tailEnd/>
          </a:ln>
        </p:spPr>
        <p:txBody>
          <a:bodyPr lIns="121897" tIns="121897" rIns="121897" bIns="121897"/>
          <a:lstStyle/>
          <a:p>
            <a:pPr defTabSz="1219200">
              <a:buClr>
                <a:srgbClr val="000000"/>
              </a:buClr>
              <a:buSzPct val="37000"/>
              <a:buFont typeface="Arial" charset="0"/>
              <a:buNone/>
            </a:pPr>
            <a:r>
              <a:rPr lang="es-AR" sz="4000" b="1">
                <a:solidFill>
                  <a:srgbClr val="E48312"/>
                </a:solidFill>
                <a:latin typeface="Old Standard TT"/>
                <a:sym typeface="Old Standard TT"/>
              </a:rPr>
              <a:t>     </a:t>
            </a:r>
            <a:r>
              <a:rPr lang="es-AR" sz="3200" b="1">
                <a:solidFill>
                  <a:srgbClr val="E48312"/>
                </a:solidFill>
                <a:latin typeface="Old Standard TT"/>
                <a:sym typeface="Old Standard TT"/>
              </a:rPr>
              <a:t>Universidad Nacional de La Matanza</a:t>
            </a:r>
          </a:p>
        </p:txBody>
      </p:sp>
      <p:pic>
        <p:nvPicPr>
          <p:cNvPr id="14341" name="Shape 65"/>
          <p:cNvPicPr preferRelativeResize="0">
            <a:picLocks noChangeAspect="1" noChangeArrowheads="1"/>
          </p:cNvPicPr>
          <p:nvPr/>
        </p:nvPicPr>
        <p:blipFill>
          <a:blip r:embed="rId3"/>
          <a:srcRect/>
          <a:stretch>
            <a:fillRect/>
          </a:stretch>
        </p:blipFill>
        <p:spPr bwMode="auto">
          <a:xfrm>
            <a:off x="1498600" y="395288"/>
            <a:ext cx="1174750" cy="1141412"/>
          </a:xfrm>
          <a:prstGeom prst="rect">
            <a:avLst/>
          </a:prstGeom>
          <a:noFill/>
          <a:ln w="9525">
            <a:noFill/>
            <a:miter lim="800000"/>
            <a:headEnd/>
            <a:tailEnd/>
          </a:ln>
        </p:spPr>
      </p:pic>
      <p:sp>
        <p:nvSpPr>
          <p:cNvPr id="117764" name="6 CuadroTexto"/>
          <p:cNvSpPr txBox="1">
            <a:spLocks noChangeArrowheads="1"/>
          </p:cNvSpPr>
          <p:nvPr/>
        </p:nvSpPr>
        <p:spPr bwMode="auto">
          <a:xfrm>
            <a:off x="1238250" y="2647950"/>
            <a:ext cx="9791700" cy="923925"/>
          </a:xfrm>
          <a:prstGeom prst="rect">
            <a:avLst/>
          </a:prstGeom>
          <a:noFill/>
          <a:ln w="9525">
            <a:noFill/>
            <a:miter lim="800000"/>
            <a:headEnd/>
            <a:tailEnd/>
          </a:ln>
        </p:spPr>
        <p:txBody>
          <a:bodyPr>
            <a:spAutoFit/>
          </a:bodyPr>
          <a:lstStyle/>
          <a:p>
            <a:pPr algn="ctr"/>
            <a:r>
              <a:rPr lang="es-AR" sz="5400" b="1">
                <a:solidFill>
                  <a:srgbClr val="E48312"/>
                </a:solidFill>
                <a:latin typeface="Calibri" pitchFamily="34" charset="0"/>
                <a:cs typeface="Calibri" pitchFamily="34" charset="0"/>
              </a:rPr>
              <a:t>EVALUACIÓN</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4341"/>
                                        </p:tgtEl>
                                        <p:attrNameLst>
                                          <p:attrName>style.visibility</p:attrName>
                                        </p:attrNameLst>
                                      </p:cBhvr>
                                      <p:to>
                                        <p:strVal val="visible"/>
                                      </p:to>
                                    </p:set>
                                    <p:anim calcmode="lin" valueType="num">
                                      <p:cBhvr>
                                        <p:cTn id="7" dur="500" fill="hold"/>
                                        <p:tgtEl>
                                          <p:spTgt spid="14341"/>
                                        </p:tgtEl>
                                        <p:attrNameLst>
                                          <p:attrName>ppt_x</p:attrName>
                                        </p:attrNameLst>
                                      </p:cBhvr>
                                      <p:tavLst>
                                        <p:tav tm="0">
                                          <p:val>
                                            <p:strVal val="#ppt_x-.2"/>
                                          </p:val>
                                        </p:tav>
                                        <p:tav tm="100000">
                                          <p:val>
                                            <p:strVal val="#ppt_x"/>
                                          </p:val>
                                        </p:tav>
                                      </p:tavLst>
                                    </p:anim>
                                    <p:anim calcmode="lin" valueType="num">
                                      <p:cBhvr>
                                        <p:cTn id="8" dur="500" fill="hold"/>
                                        <p:tgtEl>
                                          <p:spTgt spid="14341"/>
                                        </p:tgtEl>
                                        <p:attrNameLst>
                                          <p:attrName>ppt_y</p:attrName>
                                        </p:attrNameLst>
                                      </p:cBhvr>
                                      <p:tavLst>
                                        <p:tav tm="0">
                                          <p:val>
                                            <p:strVal val="#ppt_y"/>
                                          </p:val>
                                        </p:tav>
                                        <p:tav tm="100000">
                                          <p:val>
                                            <p:strVal val="#ppt_y"/>
                                          </p:val>
                                        </p:tav>
                                      </p:tavLst>
                                    </p:anim>
                                    <p:animEffect transition="in" filter="wipe(right)" prLst="gradientSize: 0.1">
                                      <p:cBhvr>
                                        <p:cTn id="9" dur="500"/>
                                        <p:tgtEl>
                                          <p:spTgt spid="14341"/>
                                        </p:tgtEl>
                                      </p:cBhvr>
                                    </p:animEffect>
                                  </p:childTnLst>
                                </p:cTn>
                              </p:par>
                            </p:childTnLst>
                          </p:cTn>
                        </p:par>
                        <p:par>
                          <p:cTn id="10" fill="hold">
                            <p:stCondLst>
                              <p:cond delay="500"/>
                            </p:stCondLst>
                            <p:childTnLst>
                              <p:par>
                                <p:cTn id="11" presetID="2" presetClass="entr" presetSubtype="2"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 calcmode="lin" valueType="num">
                                      <p:cBhvr additive="base">
                                        <p:cTn id="13" dur="500"/>
                                        <p:tgtEl>
                                          <p:spTgt spid="64"/>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145" name="Shape 114"/>
          <p:cNvPicPr preferRelativeResize="0">
            <a:picLocks noChangeAspect="1" noChangeArrowheads="1"/>
          </p:cNvPicPr>
          <p:nvPr/>
        </p:nvPicPr>
        <p:blipFill>
          <a:blip r:embed="rId3"/>
          <a:srcRect/>
          <a:stretch>
            <a:fillRect/>
          </a:stretch>
        </p:blipFill>
        <p:spPr bwMode="auto">
          <a:xfrm>
            <a:off x="4503738" y="2652713"/>
            <a:ext cx="2547937" cy="2493962"/>
          </a:xfrm>
          <a:prstGeom prst="rect">
            <a:avLst/>
          </a:prstGeom>
          <a:noFill/>
          <a:ln w="9525">
            <a:noFill/>
            <a:miter lim="800000"/>
            <a:headEnd/>
            <a:tailEnd/>
          </a:ln>
        </p:spPr>
      </p:pic>
      <p:sp>
        <p:nvSpPr>
          <p:cNvPr id="134146" name="Shape 115"/>
          <p:cNvSpPr txBox="1">
            <a:spLocks noChangeArrowheads="1"/>
          </p:cNvSpPr>
          <p:nvPr/>
        </p:nvSpPr>
        <p:spPr bwMode="auto">
          <a:xfrm>
            <a:off x="2413000" y="5126038"/>
            <a:ext cx="7366000" cy="711200"/>
          </a:xfrm>
          <a:prstGeom prst="rect">
            <a:avLst/>
          </a:prstGeom>
          <a:noFill/>
          <a:ln w="9525">
            <a:noFill/>
            <a:miter lim="800000"/>
            <a:headEnd/>
            <a:tailEnd/>
          </a:ln>
        </p:spPr>
        <p:txBody>
          <a:bodyPr lIns="121897" tIns="121897" rIns="121897" bIns="121897"/>
          <a:lstStyle/>
          <a:p>
            <a:pPr defTabSz="1219200"/>
            <a:endParaRPr lang="es-ES" sz="4000">
              <a:solidFill>
                <a:srgbClr val="000000"/>
              </a:solidFill>
              <a:sym typeface="Arial" charset="0"/>
            </a:endParaRPr>
          </a:p>
        </p:txBody>
      </p:sp>
      <p:sp>
        <p:nvSpPr>
          <p:cNvPr id="134147" name="Shape 116"/>
          <p:cNvSpPr txBox="1">
            <a:spLocks noChangeArrowheads="1"/>
          </p:cNvSpPr>
          <p:nvPr/>
        </p:nvSpPr>
        <p:spPr bwMode="auto">
          <a:xfrm>
            <a:off x="1566863" y="736600"/>
            <a:ext cx="9658350" cy="592138"/>
          </a:xfrm>
          <a:prstGeom prst="rect">
            <a:avLst/>
          </a:prstGeom>
          <a:noFill/>
          <a:ln w="9525">
            <a:noFill/>
            <a:miter lim="800000"/>
            <a:headEnd/>
            <a:tailEnd/>
          </a:ln>
        </p:spPr>
        <p:txBody>
          <a:bodyPr lIns="121897" tIns="121897" rIns="121897" bIns="121897"/>
          <a:lstStyle/>
          <a:p>
            <a:pPr defTabSz="1219200"/>
            <a:r>
              <a:rPr lang="es-AR" sz="4000" b="1">
                <a:solidFill>
                  <a:srgbClr val="E48312"/>
                </a:solidFill>
                <a:sym typeface="Arial" charset="0"/>
              </a:rPr>
              <a:t>Universidad Nacional de La Matanza</a:t>
            </a:r>
          </a:p>
        </p:txBody>
      </p:sp>
    </p:spTree>
  </p:cSld>
  <p:clrMapOvr>
    <a:masterClrMapping/>
  </p:clrMapOvr>
  <p:transition spd="med">
    <p:wheel spokes="3"/>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3"/>
          <p:cNvSpPr>
            <a:spLocks noGrp="1"/>
          </p:cNvSpPr>
          <p:nvPr>
            <p:ph type="body" idx="4294967295"/>
          </p:nvPr>
        </p:nvSpPr>
        <p:spPr>
          <a:xfrm>
            <a:off x="2265363" y="1460500"/>
            <a:ext cx="7656512" cy="2087563"/>
          </a:xfrm>
        </p:spPr>
        <p:txBody>
          <a:bodyPr/>
          <a:lstStyle/>
          <a:p>
            <a:pPr algn="ctr">
              <a:lnSpc>
                <a:spcPct val="70000"/>
              </a:lnSpc>
            </a:pPr>
            <a:r>
              <a:rPr lang="es-AR" sz="3200" b="1" dirty="0" smtClean="0">
                <a:solidFill>
                  <a:schemeClr val="accent1"/>
                </a:solidFill>
              </a:rPr>
              <a:t>LINK A LA ENCUESTA DE SALIDA</a:t>
            </a:r>
          </a:p>
          <a:p>
            <a:pPr algn="ctr">
              <a:lnSpc>
                <a:spcPct val="70000"/>
              </a:lnSpc>
            </a:pPr>
            <a:endParaRPr lang="es-ES" sz="1800" b="1" dirty="0" smtClean="0">
              <a:solidFill>
                <a:schemeClr val="accent1"/>
              </a:solidFill>
            </a:endParaRPr>
          </a:p>
          <a:p>
            <a:pPr algn="ctr">
              <a:lnSpc>
                <a:spcPct val="70000"/>
              </a:lnSpc>
            </a:pPr>
            <a:r>
              <a:rPr lang="es-ES" sz="1800" b="1" dirty="0" smtClean="0">
                <a:solidFill>
                  <a:schemeClr val="accent1"/>
                </a:solidFill>
                <a:hlinkClick r:id="rId2"/>
              </a:rPr>
              <a:t>https://docs.google.com/forms/d/e/1FAIpQLSfKad0Rsw-L2NbVIqlEdmiFPD5StkL3WxLYbxCXVVZFA0LR1g/viewform</a:t>
            </a:r>
            <a:endParaRPr lang="es-ES" sz="1800" b="1" dirty="0" smtClean="0">
              <a:solidFill>
                <a:schemeClr val="accent1"/>
              </a:solidFill>
            </a:endParaRPr>
          </a:p>
          <a:p>
            <a:pPr algn="ctr">
              <a:lnSpc>
                <a:spcPct val="70000"/>
              </a:lnSpc>
            </a:pPr>
            <a:endParaRPr lang="es-ES" sz="1800" b="1" dirty="0" smtClean="0">
              <a:solidFill>
                <a:schemeClr val="accent1"/>
              </a:solidFill>
            </a:endParaRPr>
          </a:p>
          <a:p>
            <a:pPr algn="ctr">
              <a:lnSpc>
                <a:spcPct val="70000"/>
              </a:lnSpc>
            </a:pPr>
            <a:endParaRPr lang="es-ES" sz="2400" dirty="0" smtClean="0">
              <a:solidFill>
                <a:schemeClr val="accent1"/>
              </a:solidFill>
            </a:endParaRPr>
          </a:p>
        </p:txBody>
      </p:sp>
    </p:spTree>
  </p:cSld>
  <p:clrMapOvr>
    <a:masterClrMapping/>
  </p:clrMapOvr>
  <p:transition spd="slow">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txBox="1">
            <a:spLocks noChangeArrowheads="1"/>
          </p:cNvSpPr>
          <p:nvPr/>
        </p:nvSpPr>
        <p:spPr bwMode="auto">
          <a:xfrm>
            <a:off x="174625" y="269875"/>
            <a:ext cx="12192000" cy="774700"/>
          </a:xfrm>
          <a:prstGeom prst="rect">
            <a:avLst/>
          </a:prstGeom>
          <a:noFill/>
          <a:ln w="9525">
            <a:noFill/>
            <a:miter lim="800000"/>
            <a:headEnd/>
            <a:tailEnd/>
          </a:ln>
        </p:spPr>
        <p:txBody>
          <a:bodyPr lIns="121897" tIns="121897" rIns="121897" bIns="121897"/>
          <a:lstStyle/>
          <a:p>
            <a:pPr algn="ctr" defTabSz="1219200"/>
            <a:endParaRPr lang="es-AR" sz="3600" b="1">
              <a:solidFill>
                <a:srgbClr val="E48312"/>
              </a:solidFill>
              <a:latin typeface="Old Standard TT"/>
              <a:sym typeface="Arial" charset="0"/>
            </a:endParaRPr>
          </a:p>
        </p:txBody>
      </p:sp>
      <p:sp>
        <p:nvSpPr>
          <p:cNvPr id="119810" name="Shape 90"/>
          <p:cNvSpPr>
            <a:spLocks noChangeArrowheads="1"/>
          </p:cNvSpPr>
          <p:nvPr/>
        </p:nvSpPr>
        <p:spPr bwMode="auto">
          <a:xfrm>
            <a:off x="781050" y="2933700"/>
            <a:ext cx="10267950" cy="2152650"/>
          </a:xfrm>
          <a:prstGeom prst="flowChartAlternateProcess">
            <a:avLst/>
          </a:prstGeom>
          <a:solidFill>
            <a:srgbClr val="F0A346"/>
          </a:solidFill>
          <a:ln w="9525">
            <a:solidFill>
              <a:schemeClr val="bg2"/>
            </a:solidFill>
            <a:round/>
            <a:headEnd/>
            <a:tailEnd/>
          </a:ln>
        </p:spPr>
        <p:txBody>
          <a:bodyPr lIns="121897" tIns="121897" rIns="121897" bIns="121897" anchor="ctr"/>
          <a:lstStyle/>
          <a:p>
            <a:pPr algn="just" defTabSz="1219200"/>
            <a:r>
              <a:rPr lang="es-ES" sz="2800">
                <a:solidFill>
                  <a:srgbClr val="000000"/>
                </a:solidFill>
                <a:latin typeface="Calibri" pitchFamily="34" charset="0"/>
                <a:sym typeface="Arial" charset="0"/>
              </a:rPr>
              <a:t>Si Ud.</a:t>
            </a:r>
            <a:r>
              <a:rPr lang="es-AR" sz="2800">
                <a:solidFill>
                  <a:srgbClr val="000000"/>
                </a:solidFill>
                <a:latin typeface="Calibri" pitchFamily="34" charset="0"/>
                <a:cs typeface="Times New Roman" pitchFamily="18" charset="0"/>
              </a:rPr>
              <a:t> no llegare al 70% esperado, tendrá la posibilidad de intentarlo una segunda vez después de haber reforzado lectura, conceptos y práctica.</a:t>
            </a:r>
            <a:endParaRPr lang="es-ES" sz="2800">
              <a:solidFill>
                <a:srgbClr val="000000"/>
              </a:solidFill>
              <a:latin typeface="Calibri" pitchFamily="34" charset="0"/>
              <a:sym typeface="Arial" charset="0"/>
            </a:endParaRPr>
          </a:p>
        </p:txBody>
      </p:sp>
      <p:sp>
        <p:nvSpPr>
          <p:cNvPr id="119811" name="Shape 90"/>
          <p:cNvSpPr>
            <a:spLocks noChangeArrowheads="1"/>
          </p:cNvSpPr>
          <p:nvPr/>
        </p:nvSpPr>
        <p:spPr bwMode="auto">
          <a:xfrm>
            <a:off x="723900" y="231775"/>
            <a:ext cx="7639050" cy="2149475"/>
          </a:xfrm>
          <a:prstGeom prst="flowChartAlternateProcess">
            <a:avLst/>
          </a:prstGeom>
          <a:solidFill>
            <a:srgbClr val="F0A346"/>
          </a:solidFill>
          <a:ln w="9525">
            <a:solidFill>
              <a:schemeClr val="bg2"/>
            </a:solidFill>
            <a:round/>
            <a:headEnd/>
            <a:tailEnd/>
          </a:ln>
        </p:spPr>
        <p:txBody>
          <a:bodyPr lIns="121897" tIns="121897" rIns="121897" bIns="121897" anchor="ctr"/>
          <a:lstStyle/>
          <a:p>
            <a:pPr algn="just" defTabSz="1219200"/>
            <a:r>
              <a:rPr lang="es-AR" sz="2800">
                <a:solidFill>
                  <a:srgbClr val="000000"/>
                </a:solidFill>
                <a:latin typeface="Calibri" pitchFamily="34" charset="0"/>
                <a:cs typeface="Calibri" pitchFamily="34" charset="0"/>
              </a:rPr>
              <a:t>Las actividades que se detallan a continuación cuentan con un tiempo máximo de realización, el cual se especifica en la consigna de cada ejercicio. </a:t>
            </a:r>
            <a:endParaRPr lang="es-ES" sz="2800">
              <a:solidFill>
                <a:srgbClr val="000000"/>
              </a:solidFill>
              <a:latin typeface="Calibri" pitchFamily="34" charset="0"/>
              <a:cs typeface="Calibri" pitchFamily="34" charset="0"/>
              <a:sym typeface="Arial" charset="0"/>
            </a:endParaRPr>
          </a:p>
        </p:txBody>
      </p:sp>
      <p:sp>
        <p:nvSpPr>
          <p:cNvPr id="119812" name="10 CuadroTexto"/>
          <p:cNvSpPr txBox="1">
            <a:spLocks noChangeArrowheads="1"/>
          </p:cNvSpPr>
          <p:nvPr/>
        </p:nvSpPr>
        <p:spPr bwMode="auto">
          <a:xfrm>
            <a:off x="1181100" y="4038600"/>
            <a:ext cx="2743200" cy="369888"/>
          </a:xfrm>
          <a:prstGeom prst="rect">
            <a:avLst/>
          </a:prstGeom>
          <a:noFill/>
          <a:ln w="9525">
            <a:noFill/>
            <a:miter lim="800000"/>
            <a:headEnd/>
            <a:tailEnd/>
          </a:ln>
        </p:spPr>
        <p:txBody>
          <a:bodyPr>
            <a:spAutoFit/>
          </a:bodyPr>
          <a:lstStyle/>
          <a:p>
            <a:endParaRPr lang="es-AR">
              <a:solidFill>
                <a:srgbClr val="000000"/>
              </a:solidFill>
            </a:endParaRPr>
          </a:p>
        </p:txBody>
      </p:sp>
      <p:pic>
        <p:nvPicPr>
          <p:cNvPr id="119813" name="Picture 3" descr="https://tse4.mm.bing.net/th?id=OIP.nJd-Ye-x3d9N5AB2igc5ggDMEs&amp;pid=15.1&amp;P=0&amp;w=300&amp;h=300"/>
          <p:cNvPicPr>
            <a:picLocks noChangeAspect="1" noChangeArrowheads="1"/>
          </p:cNvPicPr>
          <p:nvPr/>
        </p:nvPicPr>
        <p:blipFill>
          <a:blip r:embed="rId3"/>
          <a:srcRect/>
          <a:stretch>
            <a:fillRect/>
          </a:stretch>
        </p:blipFill>
        <p:spPr bwMode="auto">
          <a:xfrm>
            <a:off x="9277350" y="285750"/>
            <a:ext cx="1638300" cy="2095500"/>
          </a:xfrm>
          <a:prstGeom prst="rect">
            <a:avLst/>
          </a:prstGeom>
          <a:noFill/>
          <a:ln w="9525">
            <a:noFill/>
            <a:miter lim="800000"/>
            <a:headEnd/>
            <a:tailEnd/>
          </a:ln>
        </p:spPr>
      </p:pic>
      <p:sp>
        <p:nvSpPr>
          <p:cNvPr id="9" name="8 CuadroTexto"/>
          <p:cNvSpPr txBox="1"/>
          <p:nvPr/>
        </p:nvSpPr>
        <p:spPr>
          <a:xfrm>
            <a:off x="4762500" y="5429250"/>
            <a:ext cx="2457450" cy="584200"/>
          </a:xfrm>
          <a:prstGeom prst="rect">
            <a:avLst/>
          </a:prstGeom>
          <a:solidFill>
            <a:schemeClr val="accent1">
              <a:lumMod val="40000"/>
              <a:lumOff val="60000"/>
            </a:schemeClr>
          </a:solidFill>
        </p:spPr>
        <p:txBody>
          <a:bodyPr>
            <a:spAutoFit/>
          </a:bodyPr>
          <a:lstStyle/>
          <a:p>
            <a:pPr algn="ctr">
              <a:defRPr/>
            </a:pPr>
            <a:r>
              <a:rPr lang="es-AR" sz="3200" b="1" dirty="0">
                <a:solidFill>
                  <a:srgbClr val="000000"/>
                </a:solidFill>
                <a:latin typeface="Calibri"/>
              </a:rPr>
              <a:t>¡ÉXITO!</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3000" fill="hold"/>
                                        <p:tgtEl>
                                          <p:spTgt spid="56"/>
                                        </p:tgtEl>
                                        <p:attrNameLst>
                                          <p:attrName>ppt_x</p:attrName>
                                        </p:attrNameLst>
                                      </p:cBhvr>
                                      <p:tavLst>
                                        <p:tav tm="0">
                                          <p:val>
                                            <p:strVal val="#ppt_x"/>
                                          </p:val>
                                        </p:tav>
                                        <p:tav tm="100000">
                                          <p:val>
                                            <p:strVal val="#ppt_x"/>
                                          </p:val>
                                        </p:tav>
                                      </p:tavLst>
                                    </p:anim>
                                    <p:anim calcmode="lin" valueType="num">
                                      <p:cBhvr additive="base">
                                        <p:cTn id="8" dur="30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AutoShape 4" descr="Resultado de imagen para escribir en notebook"/>
          <p:cNvSpPr>
            <a:spLocks noChangeAspect="1" noChangeArrowheads="1"/>
          </p:cNvSpPr>
          <p:nvPr/>
        </p:nvSpPr>
        <p:spPr bwMode="auto">
          <a:xfrm>
            <a:off x="5943600" y="3276600"/>
            <a:ext cx="304800" cy="304800"/>
          </a:xfrm>
          <a:prstGeom prst="rect">
            <a:avLst/>
          </a:prstGeom>
          <a:noFill/>
          <a:ln w="9525">
            <a:noFill/>
            <a:miter lim="800000"/>
            <a:headEnd/>
            <a:tailEnd/>
          </a:ln>
        </p:spPr>
        <p:txBody>
          <a:bodyPr/>
          <a:lstStyle/>
          <a:p>
            <a:endParaRPr lang="es-AR">
              <a:solidFill>
                <a:srgbClr val="000000"/>
              </a:solidFill>
            </a:endParaRPr>
          </a:p>
        </p:txBody>
      </p:sp>
      <p:sp>
        <p:nvSpPr>
          <p:cNvPr id="121858" name="Rectangle 1"/>
          <p:cNvSpPr>
            <a:spLocks noChangeArrowheads="1"/>
          </p:cNvSpPr>
          <p:nvPr/>
        </p:nvSpPr>
        <p:spPr bwMode="auto">
          <a:xfrm>
            <a:off x="1123950" y="361950"/>
            <a:ext cx="6496050" cy="400050"/>
          </a:xfrm>
          <a:prstGeom prst="rect">
            <a:avLst/>
          </a:prstGeom>
          <a:noFill/>
          <a:ln w="9525">
            <a:noFill/>
            <a:miter lim="800000"/>
            <a:headEnd/>
            <a:tailEnd/>
          </a:ln>
        </p:spPr>
        <p:txBody>
          <a:bodyPr anchor="ctr">
            <a:spAutoFit/>
          </a:bodyPr>
          <a:lstStyle/>
          <a:p>
            <a:pPr algn="just" defTabSz="914400"/>
            <a:r>
              <a:rPr lang="es-AR" sz="2000" b="1">
                <a:solidFill>
                  <a:srgbClr val="000000"/>
                </a:solidFill>
                <a:latin typeface="Calibri" pitchFamily="34" charset="0"/>
                <a:cs typeface="Times New Roman" pitchFamily="18" charset="0"/>
              </a:rPr>
              <a:t>1.</a:t>
            </a:r>
            <a:r>
              <a:rPr lang="es-AR" sz="2000">
                <a:solidFill>
                  <a:srgbClr val="000000"/>
                </a:solidFill>
                <a:latin typeface="Calibri" pitchFamily="34" charset="0"/>
                <a:cs typeface="Times New Roman" pitchFamily="18" charset="0"/>
              </a:rPr>
              <a:t>  </a:t>
            </a:r>
            <a:r>
              <a:rPr lang="es-AR" sz="2000" b="1">
                <a:solidFill>
                  <a:srgbClr val="000000"/>
                </a:solidFill>
                <a:latin typeface="Calibri" pitchFamily="34" charset="0"/>
                <a:cs typeface="Times New Roman" pitchFamily="18" charset="0"/>
              </a:rPr>
              <a:t>Lea  el siguiente abstract.</a:t>
            </a:r>
            <a:endParaRPr lang="es-AR" sz="2000">
              <a:solidFill>
                <a:srgbClr val="000000"/>
              </a:solidFill>
            </a:endParaRPr>
          </a:p>
        </p:txBody>
      </p:sp>
      <p:graphicFrame>
        <p:nvGraphicFramePr>
          <p:cNvPr id="7" name="6 Tabla"/>
          <p:cNvGraphicFramePr>
            <a:graphicFrameLocks noGrp="1"/>
          </p:cNvGraphicFramePr>
          <p:nvPr/>
        </p:nvGraphicFramePr>
        <p:xfrm>
          <a:off x="1257300" y="1066800"/>
          <a:ext cx="10020300" cy="4972050"/>
        </p:xfrm>
        <a:graphic>
          <a:graphicData uri="http://schemas.openxmlformats.org/drawingml/2006/table">
            <a:tbl>
              <a:tblPr firstRow="1" bandRow="1">
                <a:tableStyleId>{5C22544A-7EE6-4342-B048-85BDC9FD1C3A}</a:tableStyleId>
              </a:tblPr>
              <a:tblGrid>
                <a:gridCol w="10020300">
                  <a:extLst>
                    <a:ext uri="{9D8B030D-6E8A-4147-A177-3AD203B41FA5}"/>
                  </a:extLst>
                </a:gridCol>
              </a:tblGrid>
              <a:tr h="1219559">
                <a:tc>
                  <a:txBody>
                    <a:bodyPr/>
                    <a:lstStyle/>
                    <a:p>
                      <a:endParaRPr lang="en-US" sz="1800" b="1" kern="1200" dirty="0">
                        <a:solidFill>
                          <a:schemeClr val="lt1"/>
                        </a:solidFill>
                        <a:latin typeface="+mn-lt"/>
                        <a:ea typeface="+mn-ea"/>
                        <a:cs typeface="+mn-cs"/>
                      </a:endParaRPr>
                    </a:p>
                    <a:p>
                      <a:pPr algn="ctr"/>
                      <a:r>
                        <a:rPr lang="en-US" sz="1800" b="1" kern="1200" dirty="0">
                          <a:solidFill>
                            <a:schemeClr val="lt1"/>
                          </a:solidFill>
                          <a:latin typeface="+mn-lt"/>
                          <a:ea typeface="+mn-ea"/>
                          <a:cs typeface="+mn-cs"/>
                        </a:rPr>
                        <a:t>World hunger: a structural approach</a:t>
                      </a:r>
                      <a:endParaRPr lang="es-AR" sz="1800" b="1" kern="1200" dirty="0">
                        <a:solidFill>
                          <a:schemeClr val="lt1"/>
                        </a:solidFill>
                        <a:latin typeface="+mn-lt"/>
                        <a:ea typeface="+mn-ea"/>
                        <a:cs typeface="+mn-cs"/>
                      </a:endParaRPr>
                    </a:p>
                    <a:p>
                      <a:pPr algn="ctr"/>
                      <a:r>
                        <a:rPr lang="en-US" sz="1800" b="1" kern="1200" dirty="0">
                          <a:solidFill>
                            <a:schemeClr val="lt1"/>
                          </a:solidFill>
                          <a:latin typeface="+mn-lt"/>
                          <a:ea typeface="+mn-ea"/>
                          <a:cs typeface="+mn-cs"/>
                        </a:rPr>
                        <a:t>Cheryl Christensen</a:t>
                      </a:r>
                      <a:endParaRPr lang="es-AR" sz="1800" b="1" kern="1200" dirty="0">
                        <a:solidFill>
                          <a:schemeClr val="lt1"/>
                        </a:solidFill>
                        <a:latin typeface="+mn-lt"/>
                        <a:ea typeface="+mn-ea"/>
                        <a:cs typeface="+mn-cs"/>
                      </a:endParaRPr>
                    </a:p>
                    <a:p>
                      <a:endParaRPr lang="es-AR" dirty="0"/>
                    </a:p>
                  </a:txBody>
                  <a:tcPr/>
                </a:tc>
                <a:extLst>
                  <a:ext uri="{0D108BD9-81ED-4DB2-BD59-A6C34878D82A}"/>
                </a:extLst>
              </a:tr>
              <a:tr h="3752491">
                <a:tc>
                  <a:txBody>
                    <a:bodyPr/>
                    <a:lstStyle/>
                    <a:p>
                      <a:endParaRPr lang="en-US" sz="1800" b="1" kern="1200" dirty="0">
                        <a:solidFill>
                          <a:schemeClr val="dk1"/>
                        </a:solidFill>
                        <a:latin typeface="+mn-lt"/>
                        <a:ea typeface="+mn-ea"/>
                        <a:cs typeface="+mn-cs"/>
                      </a:endParaRPr>
                    </a:p>
                    <a:p>
                      <a:r>
                        <a:rPr lang="en-US" sz="1800" b="1" kern="1200" dirty="0">
                          <a:solidFill>
                            <a:schemeClr val="dk1"/>
                          </a:solidFill>
                          <a:latin typeface="+mn-lt"/>
                          <a:ea typeface="+mn-ea"/>
                          <a:cs typeface="+mn-cs"/>
                        </a:rPr>
                        <a:t>Abstract</a:t>
                      </a:r>
                    </a:p>
                    <a:p>
                      <a:endParaRPr lang="es-AR" sz="1800" kern="1200" dirty="0">
                        <a:solidFill>
                          <a:schemeClr val="dk1"/>
                        </a:solidFill>
                        <a:latin typeface="+mn-lt"/>
                        <a:ea typeface="+mn-ea"/>
                        <a:cs typeface="+mn-cs"/>
                      </a:endParaRPr>
                    </a:p>
                    <a:p>
                      <a:r>
                        <a:rPr lang="en-US" sz="1800" kern="1200" dirty="0">
                          <a:solidFill>
                            <a:schemeClr val="dk1"/>
                          </a:solidFill>
                          <a:latin typeface="+mn-lt"/>
                          <a:ea typeface="+mn-ea"/>
                          <a:cs typeface="+mn-cs"/>
                        </a:rPr>
                        <a:t>[……………………………………………………………………………………………………………………………………………………………….…]</a:t>
                      </a:r>
                      <a:endParaRPr lang="es-AR" sz="1800" kern="1200" dirty="0">
                        <a:solidFill>
                          <a:schemeClr val="dk1"/>
                        </a:solidFill>
                        <a:latin typeface="+mn-lt"/>
                        <a:ea typeface="+mn-ea"/>
                        <a:cs typeface="+mn-cs"/>
                      </a:endParaRPr>
                    </a:p>
                    <a:p>
                      <a:pPr algn="just"/>
                      <a:r>
                        <a:rPr lang="en-US" sz="1800" kern="1200" dirty="0">
                          <a:solidFill>
                            <a:schemeClr val="dk1"/>
                          </a:solidFill>
                          <a:latin typeface="+mn-lt"/>
                          <a:ea typeface="+mn-ea"/>
                          <a:cs typeface="+mn-cs"/>
                        </a:rPr>
                        <a:t>In market or quasi-market systems, the distribution of income and assets structures both food consumption patterns and food production systems. Radical inequality leads to structures which make it difficult to eliminate hunger, both because they increase the quantity of food needed to do so and because they support production structures in which the poor are “marginalized.” The effect of radical inequality is to severely limit the usefulness of “market mechanisms” as efficient instruments for reducing hunger. Marginal adjustments of existing food markets are unlikely to make any real progress in ending chronic hunger. Broadly based development and/or changes in the structuring mechanisms supported by market economies are necessary.</a:t>
                      </a:r>
                    </a:p>
                    <a:p>
                      <a:pPr algn="just"/>
                      <a:endParaRPr lang="es-AR" dirty="0"/>
                    </a:p>
                  </a:txBody>
                  <a:tcPr/>
                </a:tc>
                <a:extLst>
                  <a:ext uri="{0D108BD9-81ED-4DB2-BD59-A6C34878D82A}"/>
                </a:extLst>
              </a:tr>
            </a:tbl>
          </a:graphicData>
        </a:graphic>
      </p:graphicFrame>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895350" y="342900"/>
            <a:ext cx="7200900" cy="400050"/>
          </a:xfrm>
          <a:prstGeom prst="rect">
            <a:avLst/>
          </a:prstGeom>
          <a:noFill/>
          <a:ln w="9525">
            <a:noFill/>
            <a:miter lim="800000"/>
            <a:headEnd/>
            <a:tailEnd/>
          </a:ln>
        </p:spPr>
        <p:txBody>
          <a:bodyPr anchor="ctr">
            <a:spAutoFit/>
          </a:bodyPr>
          <a:lstStyle/>
          <a:p>
            <a:pPr algn="just" defTabSz="914400"/>
            <a:r>
              <a:rPr lang="es-AR" sz="2000" b="1" dirty="0">
                <a:solidFill>
                  <a:srgbClr val="000000"/>
                </a:solidFill>
                <a:latin typeface="Calibri" pitchFamily="34" charset="0"/>
                <a:cs typeface="Times New Roman" pitchFamily="18" charset="0"/>
              </a:rPr>
              <a:t>1.1. Elija la oración </a:t>
            </a:r>
            <a:r>
              <a:rPr lang="es-AR" sz="2000" b="1" dirty="0" smtClean="0">
                <a:solidFill>
                  <a:srgbClr val="000000"/>
                </a:solidFill>
                <a:latin typeface="Calibri" pitchFamily="34" charset="0"/>
                <a:cs typeface="Times New Roman" pitchFamily="18" charset="0"/>
              </a:rPr>
              <a:t>introductoria</a:t>
            </a:r>
            <a:r>
              <a:rPr lang="es-AR" sz="2000" b="1" dirty="0" smtClean="0">
                <a:solidFill>
                  <a:srgbClr val="000000"/>
                </a:solidFill>
                <a:latin typeface="Calibri" pitchFamily="34" charset="0"/>
                <a:cs typeface="Times New Roman" pitchFamily="18" charset="0"/>
              </a:rPr>
              <a:t> </a:t>
            </a:r>
            <a:r>
              <a:rPr lang="es-AR" sz="2000" b="1" dirty="0">
                <a:solidFill>
                  <a:srgbClr val="000000"/>
                </a:solidFill>
                <a:latin typeface="Calibri" pitchFamily="34" charset="0"/>
                <a:cs typeface="Times New Roman" pitchFamily="18" charset="0"/>
              </a:rPr>
              <a:t>correcta (marque con una X).</a:t>
            </a:r>
            <a:endParaRPr lang="es-AR" sz="2000" dirty="0">
              <a:solidFill>
                <a:srgbClr val="000000"/>
              </a:solidFill>
            </a:endParaRPr>
          </a:p>
        </p:txBody>
      </p:sp>
      <p:graphicFrame>
        <p:nvGraphicFramePr>
          <p:cNvPr id="5" name="4 Tabla"/>
          <p:cNvGraphicFramePr>
            <a:graphicFrameLocks noGrp="1"/>
          </p:cNvGraphicFramePr>
          <p:nvPr>
            <p:extLst>
              <p:ext uri="{D42A27DB-BD31-4B8C-83A1-F6EECF244321}">
                <p14:modId xmlns:p14="http://schemas.microsoft.com/office/powerpoint/2010/main" val="3635418791"/>
              </p:ext>
            </p:extLst>
          </p:nvPr>
        </p:nvGraphicFramePr>
        <p:xfrm>
          <a:off x="1047750" y="1352550"/>
          <a:ext cx="10039350" cy="4533900"/>
        </p:xfrm>
        <a:graphic>
          <a:graphicData uri="http://schemas.openxmlformats.org/drawingml/2006/table">
            <a:tbl>
              <a:tblPr firstRow="1" bandRow="1">
                <a:tableStyleId>{5C22544A-7EE6-4342-B048-85BDC9FD1C3A}</a:tableStyleId>
              </a:tblPr>
              <a:tblGrid>
                <a:gridCol w="1725513">
                  <a:extLst>
                    <a:ext uri="{9D8B030D-6E8A-4147-A177-3AD203B41FA5}"/>
                  </a:extLst>
                </a:gridCol>
                <a:gridCol w="8313837">
                  <a:extLst>
                    <a:ext uri="{9D8B030D-6E8A-4147-A177-3AD203B41FA5}"/>
                  </a:extLst>
                </a:gridCol>
              </a:tblGrid>
              <a:tr h="1511300">
                <a:tc>
                  <a:txBody>
                    <a:bodyPr/>
                    <a:lstStyle/>
                    <a:p>
                      <a:endParaRPr lang="es-AR" dirty="0"/>
                    </a:p>
                    <a:p>
                      <a:endParaRPr lang="es-AR" dirty="0"/>
                    </a:p>
                    <a:p>
                      <a:r>
                        <a:rPr lang="es-AR" b="0" dirty="0">
                          <a:solidFill>
                            <a:schemeClr val="tx1"/>
                          </a:solidFill>
                        </a:rPr>
                        <a:t>………………………</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a- Much greater attention will have to be paid to the distribution of income, jobs, and </a:t>
                      </a:r>
                      <a:r>
                        <a:rPr lang="en-US" sz="1800" b="0" kern="1200" dirty="0" smtClean="0">
                          <a:solidFill>
                            <a:schemeClr val="tx1"/>
                          </a:solidFill>
                          <a:latin typeface="+mn-lt"/>
                          <a:ea typeface="+mn-ea"/>
                          <a:cs typeface="+mn-cs"/>
                        </a:rPr>
                        <a:t>food grains </a:t>
                      </a:r>
                      <a:r>
                        <a:rPr lang="en-US" sz="1800" b="0" kern="1200" dirty="0">
                          <a:solidFill>
                            <a:schemeClr val="tx1"/>
                          </a:solidFill>
                          <a:latin typeface="+mn-lt"/>
                          <a:ea typeface="+mn-ea"/>
                          <a:cs typeface="+mn-cs"/>
                        </a:rPr>
                        <a:t>in the future if increases in production are to actually reduce hunger.</a:t>
                      </a:r>
                      <a:endParaRPr lang="es-AR" sz="1800" b="0" kern="1200" dirty="0">
                        <a:solidFill>
                          <a:schemeClr val="tx1"/>
                        </a:solidFill>
                        <a:latin typeface="+mn-lt"/>
                        <a:ea typeface="+mn-ea"/>
                        <a:cs typeface="+mn-cs"/>
                      </a:endParaRPr>
                    </a:p>
                    <a:p>
                      <a:endParaRPr lang="es-AR" dirty="0"/>
                    </a:p>
                  </a:txBody>
                  <a:tcPr>
                    <a:solidFill>
                      <a:schemeClr val="accent1">
                        <a:lumMod val="60000"/>
                        <a:lumOff val="40000"/>
                      </a:schemeClr>
                    </a:solidFill>
                  </a:tcPr>
                </a:tc>
                <a:extLst>
                  <a:ext uri="{0D108BD9-81ED-4DB2-BD59-A6C34878D82A}"/>
                </a:extLst>
              </a:tr>
              <a:tr h="1511300">
                <a:tc>
                  <a:txBody>
                    <a:bodyPr/>
                    <a:lstStyle/>
                    <a:p>
                      <a:endParaRPr lang="es-AR" dirty="0"/>
                    </a:p>
                    <a:p>
                      <a:r>
                        <a:rPr lang="es-AR" dirty="0"/>
                        <a:t>………………………..</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b- Chronic hunger is rooted in poverty and radically unequal distributions of income and assets, within and across countries.</a:t>
                      </a:r>
                      <a:endParaRPr lang="es-AR" sz="1800" kern="1200" dirty="0">
                        <a:solidFill>
                          <a:schemeClr val="dk1"/>
                        </a:solidFill>
                        <a:latin typeface="+mn-lt"/>
                        <a:ea typeface="+mn-ea"/>
                        <a:cs typeface="+mn-cs"/>
                      </a:endParaRPr>
                    </a:p>
                    <a:p>
                      <a:endParaRPr lang="es-AR" dirty="0"/>
                    </a:p>
                  </a:txBody>
                  <a:tcPr>
                    <a:solidFill>
                      <a:schemeClr val="accent1">
                        <a:lumMod val="60000"/>
                        <a:lumOff val="40000"/>
                      </a:schemeClr>
                    </a:solidFill>
                  </a:tcPr>
                </a:tc>
                <a:extLst>
                  <a:ext uri="{0D108BD9-81ED-4DB2-BD59-A6C34878D82A}"/>
                </a:extLst>
              </a:tr>
              <a:tr h="1511300">
                <a:tc>
                  <a:txBody>
                    <a:bodyPr/>
                    <a:lstStyle/>
                    <a:p>
                      <a:endParaRPr lang="es-AR" dirty="0"/>
                    </a:p>
                    <a:p>
                      <a:r>
                        <a:rPr lang="es-AR" dirty="0"/>
                        <a:t>………………………..</a:t>
                      </a:r>
                    </a:p>
                  </a:txBody>
                  <a:tcPr>
                    <a:solidFill>
                      <a:schemeClr val="accent1">
                        <a:lumMod val="40000"/>
                        <a:lumOff val="60000"/>
                      </a:schemeClr>
                    </a:solidFill>
                  </a:tcPr>
                </a:tc>
                <a:tc>
                  <a:txBody>
                    <a:bodyPr/>
                    <a:lstStyle/>
                    <a:p>
                      <a:r>
                        <a:rPr lang="en-US" sz="1800" kern="1200" dirty="0">
                          <a:solidFill>
                            <a:schemeClr val="dk1"/>
                          </a:solidFill>
                          <a:latin typeface="+mn-lt"/>
                          <a:ea typeface="+mn-ea"/>
                          <a:cs typeface="+mn-cs"/>
                        </a:rPr>
                        <a:t>c-  Major efforts to increase basic food production are essential in most developing countries, but the political adjustments associated with that decision may be difficult.</a:t>
                      </a:r>
                      <a:endParaRPr lang="es-AR" dirty="0"/>
                    </a:p>
                  </a:txBody>
                  <a:tcPr>
                    <a:solidFill>
                      <a:schemeClr val="accent1">
                        <a:lumMod val="60000"/>
                        <a:lumOff val="40000"/>
                      </a:schemeClr>
                    </a:solidFill>
                  </a:tcPr>
                </a:tc>
                <a:extLst>
                  <a:ext uri="{0D108BD9-81ED-4DB2-BD59-A6C34878D82A}"/>
                </a:extLst>
              </a:tr>
            </a:tbl>
          </a:graphicData>
        </a:graphic>
      </p:graphicFrame>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819150" y="342900"/>
            <a:ext cx="9583738" cy="400050"/>
          </a:xfrm>
          <a:prstGeom prst="rect">
            <a:avLst/>
          </a:prstGeom>
          <a:noFill/>
          <a:ln w="9525">
            <a:noFill/>
            <a:miter lim="800000"/>
            <a:headEnd/>
            <a:tailEnd/>
          </a:ln>
        </p:spPr>
        <p:txBody>
          <a:bodyPr anchor="ctr">
            <a:spAutoFit/>
          </a:bodyPr>
          <a:lstStyle/>
          <a:p>
            <a:pPr algn="just" defTabSz="914400"/>
            <a:r>
              <a:rPr lang="es-AR" sz="2000" b="1">
                <a:solidFill>
                  <a:srgbClr val="000000"/>
                </a:solidFill>
                <a:latin typeface="Calibri" pitchFamily="34" charset="0"/>
                <a:cs typeface="Times New Roman" pitchFamily="18" charset="0"/>
              </a:rPr>
              <a:t>2.</a:t>
            </a:r>
            <a:r>
              <a:rPr lang="es-AR" sz="2000">
                <a:solidFill>
                  <a:srgbClr val="000000"/>
                </a:solidFill>
                <a:latin typeface="Calibri" pitchFamily="34" charset="0"/>
                <a:cs typeface="Times New Roman" pitchFamily="18" charset="0"/>
              </a:rPr>
              <a:t>  </a:t>
            </a:r>
            <a:r>
              <a:rPr lang="es-AR" sz="2000" b="1">
                <a:solidFill>
                  <a:srgbClr val="000000"/>
                </a:solidFill>
                <a:latin typeface="Calibri" pitchFamily="34" charset="0"/>
                <a:cs typeface="Times New Roman" pitchFamily="18" charset="0"/>
              </a:rPr>
              <a:t>Ordene (de 1 a 5) las oraciones del siguiente abstract, que se encuentra desordenado</a:t>
            </a:r>
            <a:r>
              <a:rPr lang="es-AR" sz="1200" b="1">
                <a:solidFill>
                  <a:srgbClr val="000000"/>
                </a:solidFill>
                <a:latin typeface="Calibri" pitchFamily="34" charset="0"/>
                <a:cs typeface="Times New Roman" pitchFamily="18" charset="0"/>
              </a:rPr>
              <a:t>.</a:t>
            </a:r>
            <a:endParaRPr lang="es-AR">
              <a:solidFill>
                <a:srgbClr val="000000"/>
              </a:solidFill>
            </a:endParaRPr>
          </a:p>
        </p:txBody>
      </p:sp>
      <p:graphicFrame>
        <p:nvGraphicFramePr>
          <p:cNvPr id="5" name="4 Tabla"/>
          <p:cNvGraphicFramePr>
            <a:graphicFrameLocks noGrp="1"/>
          </p:cNvGraphicFramePr>
          <p:nvPr/>
        </p:nvGraphicFramePr>
        <p:xfrm>
          <a:off x="990600" y="1085850"/>
          <a:ext cx="10134600" cy="4932861"/>
        </p:xfrm>
        <a:graphic>
          <a:graphicData uri="http://schemas.openxmlformats.org/drawingml/2006/table">
            <a:tbl>
              <a:tblPr firstRow="1" bandRow="1">
                <a:tableStyleId>{5C22544A-7EE6-4342-B048-85BDC9FD1C3A}</a:tableStyleId>
              </a:tblPr>
              <a:tblGrid>
                <a:gridCol w="10134600">
                  <a:extLst>
                    <a:ext uri="{9D8B030D-6E8A-4147-A177-3AD203B41FA5}"/>
                  </a:extLst>
                </a:gridCol>
              </a:tblGrid>
              <a:tr h="1387929">
                <a:tc>
                  <a:txBody>
                    <a:bodyPr/>
                    <a:lstStyle/>
                    <a:p>
                      <a:pPr algn="ctr"/>
                      <a:endParaRPr lang="en-US" sz="1800" b="1" kern="1200" dirty="0">
                        <a:solidFill>
                          <a:schemeClr val="lt1"/>
                        </a:solidFill>
                        <a:latin typeface="+mn-lt"/>
                        <a:ea typeface="+mn-ea"/>
                        <a:cs typeface="+mn-cs"/>
                      </a:endParaRPr>
                    </a:p>
                    <a:p>
                      <a:pPr algn="ctr"/>
                      <a:r>
                        <a:rPr lang="en-US" sz="1800" b="1" kern="1200" dirty="0">
                          <a:solidFill>
                            <a:schemeClr val="lt1"/>
                          </a:solidFill>
                          <a:latin typeface="+mn-lt"/>
                          <a:ea typeface="+mn-ea"/>
                          <a:cs typeface="+mn-cs"/>
                        </a:rPr>
                        <a:t>European Sovereign Debt Crisis and its Impact on Financial Markets and Institutions</a:t>
                      </a:r>
                    </a:p>
                    <a:p>
                      <a:pPr algn="ctr"/>
                      <a:r>
                        <a:rPr lang="en-US" sz="1800" b="1" kern="1200" dirty="0" err="1">
                          <a:solidFill>
                            <a:schemeClr val="lt1"/>
                          </a:solidFill>
                          <a:latin typeface="+mn-lt"/>
                          <a:ea typeface="+mn-ea"/>
                          <a:cs typeface="+mn-cs"/>
                        </a:rPr>
                        <a:t>Afzal</a:t>
                      </a:r>
                      <a:r>
                        <a:rPr lang="en-US" sz="1800" b="1" kern="1200" dirty="0">
                          <a:solidFill>
                            <a:schemeClr val="lt1"/>
                          </a:solidFill>
                          <a:latin typeface="+mn-lt"/>
                          <a:ea typeface="+mn-ea"/>
                          <a:cs typeface="+mn-cs"/>
                        </a:rPr>
                        <a:t> Ahmad</a:t>
                      </a:r>
                      <a:endParaRPr lang="es-AR" sz="1800" b="1" kern="1200" dirty="0">
                        <a:solidFill>
                          <a:schemeClr val="bg1"/>
                        </a:solidFill>
                        <a:latin typeface="+mn-lt"/>
                        <a:ea typeface="+mn-ea"/>
                        <a:cs typeface="+mn-cs"/>
                      </a:endParaRPr>
                    </a:p>
                    <a:p>
                      <a:pPr algn="ctr"/>
                      <a:r>
                        <a:rPr lang="en-US" sz="1800" b="1" kern="1200" dirty="0">
                          <a:solidFill>
                            <a:schemeClr val="lt1"/>
                          </a:solidFill>
                          <a:latin typeface="+mn-lt"/>
                          <a:ea typeface="+mn-ea"/>
                          <a:cs typeface="+mn-cs"/>
                        </a:rPr>
                        <a:t>International Islamic University Chittagong</a:t>
                      </a:r>
                      <a:endParaRPr lang="es-AR" sz="1800" b="1" kern="1200" dirty="0">
                        <a:solidFill>
                          <a:schemeClr val="lt1"/>
                        </a:solidFill>
                        <a:latin typeface="+mn-lt"/>
                        <a:ea typeface="+mn-ea"/>
                        <a:cs typeface="+mn-cs"/>
                      </a:endParaRPr>
                    </a:p>
                    <a:p>
                      <a:pPr algn="ctr"/>
                      <a:r>
                        <a:rPr lang="en-US" sz="1800" b="1" kern="1200" dirty="0">
                          <a:solidFill>
                            <a:schemeClr val="lt1"/>
                          </a:solidFill>
                          <a:latin typeface="+mn-lt"/>
                          <a:ea typeface="+mn-ea"/>
                          <a:cs typeface="+mn-cs"/>
                        </a:rPr>
                        <a:t>September 13, 2015</a:t>
                      </a:r>
                      <a:endParaRPr lang="es-AR" dirty="0"/>
                    </a:p>
                  </a:txBody>
                  <a:tcPr/>
                </a:tc>
                <a:extLst>
                  <a:ext uri="{0D108BD9-81ED-4DB2-BD59-A6C34878D82A}"/>
                </a:extLst>
              </a:tr>
              <a:tr h="3469821">
                <a:tc>
                  <a:txBody>
                    <a:bodyPr/>
                    <a:lstStyle/>
                    <a:p>
                      <a:pPr algn="just"/>
                      <a:endParaRPr lang="en-US" sz="1800" b="1" kern="1200" dirty="0">
                        <a:solidFill>
                          <a:schemeClr val="dk1"/>
                        </a:solidFill>
                        <a:latin typeface="+mn-lt"/>
                        <a:ea typeface="+mn-ea"/>
                        <a:cs typeface="+mn-cs"/>
                      </a:endParaRPr>
                    </a:p>
                    <a:p>
                      <a:pPr algn="just"/>
                      <a:r>
                        <a:rPr lang="en-US" sz="1800" b="1" kern="1200" dirty="0">
                          <a:solidFill>
                            <a:schemeClr val="dk1"/>
                          </a:solidFill>
                          <a:latin typeface="+mn-lt"/>
                          <a:ea typeface="+mn-ea"/>
                          <a:cs typeface="+mn-cs"/>
                        </a:rPr>
                        <a:t>Abstract:</a:t>
                      </a:r>
                      <a:endParaRPr lang="es-AR" sz="1800" kern="1200" dirty="0">
                        <a:solidFill>
                          <a:schemeClr val="dk1"/>
                        </a:solidFill>
                        <a:latin typeface="+mn-lt"/>
                        <a:ea typeface="+mn-ea"/>
                        <a:cs typeface="+mn-cs"/>
                      </a:endParaRPr>
                    </a:p>
                    <a:p>
                      <a:pPr algn="just"/>
                      <a:r>
                        <a:rPr lang="en-US" sz="1800" kern="1200" dirty="0">
                          <a:solidFill>
                            <a:schemeClr val="dk1"/>
                          </a:solidFill>
                          <a:latin typeface="+mn-lt"/>
                          <a:ea typeface="+mn-ea"/>
                          <a:cs typeface="+mn-cs"/>
                        </a:rPr>
                        <a:t>It further assesses the measures taken so far by policy makers and financial institutions to curb the situation. It gives the emergence and the causes of the crisis as well as its effect on their debt as a percentage to Gross Domestic Product and their Real Gross Domestic Product. This paper examines the European sovereign debt crisis that began in 2009; it mostly considers Greece and then Italy and Portugal since they were affected by the crisis. It finally considers the impact of the crisis on financial landscape and lessons learnt from it. It also analyses the impact on sovereign bond and its yields, the stock, gold, derivatives and </a:t>
                      </a:r>
                      <a:r>
                        <a:rPr lang="en-US" sz="1800" kern="1200" dirty="0" err="1">
                          <a:solidFill>
                            <a:schemeClr val="dk1"/>
                          </a:solidFill>
                          <a:latin typeface="+mn-lt"/>
                          <a:ea typeface="+mn-ea"/>
                          <a:cs typeface="+mn-cs"/>
                        </a:rPr>
                        <a:t>forex</a:t>
                      </a:r>
                      <a:r>
                        <a:rPr lang="en-US" sz="1800" kern="1200" dirty="0">
                          <a:solidFill>
                            <a:schemeClr val="dk1"/>
                          </a:solidFill>
                          <a:latin typeface="+mn-lt"/>
                          <a:ea typeface="+mn-ea"/>
                          <a:cs typeface="+mn-cs"/>
                        </a:rPr>
                        <a:t> markets, including the impact on financial institutions, it uses graphical illustrations from Bloomberg to back the analysis.</a:t>
                      </a:r>
                    </a:p>
                    <a:p>
                      <a:pPr algn="just"/>
                      <a:endParaRPr lang="es-AR" sz="1800" kern="1200" dirty="0">
                        <a:solidFill>
                          <a:schemeClr val="dk1"/>
                        </a:solidFill>
                        <a:latin typeface="+mn-lt"/>
                        <a:ea typeface="+mn-ea"/>
                        <a:cs typeface="+mn-cs"/>
                      </a:endParaRPr>
                    </a:p>
                    <a:p>
                      <a:pPr algn="just"/>
                      <a:r>
                        <a:rPr lang="en-US" sz="1800" b="1" kern="1200" dirty="0">
                          <a:solidFill>
                            <a:schemeClr val="dk1"/>
                          </a:solidFill>
                          <a:latin typeface="+mn-lt"/>
                          <a:ea typeface="+mn-ea"/>
                          <a:cs typeface="+mn-cs"/>
                        </a:rPr>
                        <a:t>Keywords:</a:t>
                      </a:r>
                      <a:r>
                        <a:rPr lang="en-US" sz="1800" kern="1200" dirty="0">
                          <a:solidFill>
                            <a:schemeClr val="dk1"/>
                          </a:solidFill>
                          <a:latin typeface="+mn-lt"/>
                          <a:ea typeface="+mn-ea"/>
                          <a:cs typeface="+mn-cs"/>
                        </a:rPr>
                        <a:t> Debt Crisis, Financial Markets, Financial Institutions, Europe</a:t>
                      </a:r>
                      <a:endParaRPr lang="es-AR" dirty="0"/>
                    </a:p>
                  </a:txBody>
                  <a:tcPr/>
                </a:tc>
                <a:extLst>
                  <a:ext uri="{0D108BD9-81ED-4DB2-BD59-A6C34878D82A}"/>
                </a:extLst>
              </a:tr>
            </a:tbl>
          </a:graphicData>
        </a:graphic>
      </p:graphicFrame>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hape 93"/>
          <p:cNvSpPr txBox="1">
            <a:spLocks noChangeArrowheads="1"/>
          </p:cNvSpPr>
          <p:nvPr/>
        </p:nvSpPr>
        <p:spPr bwMode="auto">
          <a:xfrm>
            <a:off x="7805738" y="1162050"/>
            <a:ext cx="3965575" cy="2635250"/>
          </a:xfrm>
          <a:prstGeom prst="rect">
            <a:avLst/>
          </a:prstGeom>
          <a:noFill/>
          <a:ln w="9525">
            <a:noFill/>
            <a:miter lim="800000"/>
            <a:headEnd/>
            <a:tailEnd/>
          </a:ln>
        </p:spPr>
        <p:txBody>
          <a:bodyPr lIns="121897" tIns="121897" rIns="121897" bIns="121897"/>
          <a:lstStyle/>
          <a:p>
            <a:pPr defTabSz="1219200">
              <a:lnSpc>
                <a:spcPct val="115000"/>
              </a:lnSpc>
              <a:spcAft>
                <a:spcPts val="2138"/>
              </a:spcAft>
              <a:buClr>
                <a:srgbClr val="000000"/>
              </a:buClr>
              <a:buSzPct val="61000"/>
              <a:buFont typeface="Arial" charset="0"/>
              <a:buNone/>
            </a:pPr>
            <a:endParaRPr lang="es-AR" sz="2400" b="1">
              <a:solidFill>
                <a:srgbClr val="000000"/>
              </a:solidFill>
              <a:latin typeface="Old Standard TT"/>
              <a:sym typeface="Old Standard TT"/>
            </a:endParaRPr>
          </a:p>
        </p:txBody>
      </p:sp>
      <p:sp>
        <p:nvSpPr>
          <p:cNvPr id="126978" name="Shape 95"/>
          <p:cNvSpPr txBox="1">
            <a:spLocks noChangeArrowheads="1"/>
          </p:cNvSpPr>
          <p:nvPr/>
        </p:nvSpPr>
        <p:spPr bwMode="auto">
          <a:xfrm>
            <a:off x="7408863" y="3881438"/>
            <a:ext cx="3821112" cy="1779587"/>
          </a:xfrm>
          <a:prstGeom prst="rect">
            <a:avLst/>
          </a:prstGeom>
          <a:noFill/>
          <a:ln w="9525">
            <a:noFill/>
            <a:miter lim="800000"/>
            <a:headEnd/>
            <a:tailEnd/>
          </a:ln>
        </p:spPr>
        <p:txBody>
          <a:bodyPr lIns="121897" tIns="121897" rIns="121897" bIns="121897"/>
          <a:lstStyle/>
          <a:p>
            <a:pPr defTabSz="1219200">
              <a:lnSpc>
                <a:spcPct val="115000"/>
              </a:lnSpc>
              <a:spcAft>
                <a:spcPts val="2138"/>
              </a:spcAft>
              <a:buClr>
                <a:srgbClr val="000000"/>
              </a:buClr>
              <a:buSzPct val="61000"/>
              <a:buFont typeface="Arial" charset="0"/>
              <a:buNone/>
            </a:pPr>
            <a:endParaRPr lang="es-AR" sz="2400" b="1">
              <a:solidFill>
                <a:srgbClr val="000000"/>
              </a:solidFill>
              <a:latin typeface="Old Standard TT"/>
              <a:sym typeface="Old Standard TT"/>
            </a:endParaRPr>
          </a:p>
        </p:txBody>
      </p:sp>
      <p:graphicFrame>
        <p:nvGraphicFramePr>
          <p:cNvPr id="8" name="7 Tabla"/>
          <p:cNvGraphicFramePr>
            <a:graphicFrameLocks noGrp="1"/>
          </p:cNvGraphicFramePr>
          <p:nvPr>
            <p:extLst>
              <p:ext uri="{D42A27DB-BD31-4B8C-83A1-F6EECF244321}">
                <p14:modId xmlns:p14="http://schemas.microsoft.com/office/powerpoint/2010/main" val="4255874632"/>
              </p:ext>
            </p:extLst>
          </p:nvPr>
        </p:nvGraphicFramePr>
        <p:xfrm>
          <a:off x="1181100" y="719138"/>
          <a:ext cx="9886950" cy="5033435"/>
        </p:xfrm>
        <a:graphic>
          <a:graphicData uri="http://schemas.openxmlformats.org/drawingml/2006/table">
            <a:tbl>
              <a:tblPr firstRow="1" bandRow="1">
                <a:tableStyleId>{5C22544A-7EE6-4342-B048-85BDC9FD1C3A}</a:tableStyleId>
              </a:tblPr>
              <a:tblGrid>
                <a:gridCol w="1638300">
                  <a:extLst>
                    <a:ext uri="{9D8B030D-6E8A-4147-A177-3AD203B41FA5}"/>
                  </a:extLst>
                </a:gridCol>
                <a:gridCol w="8248650">
                  <a:extLst>
                    <a:ext uri="{9D8B030D-6E8A-4147-A177-3AD203B41FA5}"/>
                  </a:extLst>
                </a:gridCol>
              </a:tblGrid>
              <a:tr h="1006687">
                <a:tc>
                  <a:txBody>
                    <a:bodyPr/>
                    <a:lstStyle/>
                    <a:p>
                      <a:endParaRPr lang="es-AR" b="0" dirty="0">
                        <a:solidFill>
                          <a:schemeClr val="tx1"/>
                        </a:solidFill>
                      </a:endParaRPr>
                    </a:p>
                    <a:p>
                      <a:r>
                        <a:rPr lang="es-AR" b="0" dirty="0">
                          <a:solidFill>
                            <a:schemeClr val="tx1"/>
                          </a:solidFill>
                        </a:rPr>
                        <a:t>……………………..</a:t>
                      </a:r>
                    </a:p>
                  </a:txBody>
                  <a:tcPr>
                    <a:solidFill>
                      <a:schemeClr val="accent1">
                        <a:lumMod val="40000"/>
                        <a:lumOff val="60000"/>
                      </a:schemeClr>
                    </a:solidFill>
                  </a:tcPr>
                </a:tc>
                <a:tc>
                  <a:txBody>
                    <a:bodyPr/>
                    <a:lstStyle/>
                    <a:p>
                      <a:r>
                        <a:rPr lang="en-US" sz="1800" b="0" kern="1200" dirty="0">
                          <a:solidFill>
                            <a:schemeClr val="tx1"/>
                          </a:solidFill>
                          <a:latin typeface="+mn-lt"/>
                          <a:ea typeface="+mn-ea"/>
                          <a:cs typeface="+mn-cs"/>
                        </a:rPr>
                        <a:t>It further assesses the measures taken so far by policy makers and financial institutions to curb the situation.</a:t>
                      </a:r>
                      <a:endParaRPr lang="es-AR" b="0" dirty="0">
                        <a:solidFill>
                          <a:schemeClr val="tx1"/>
                        </a:solidFill>
                      </a:endParaRPr>
                    </a:p>
                  </a:txBody>
                  <a:tcPr>
                    <a:solidFill>
                      <a:schemeClr val="accent1">
                        <a:lumMod val="60000"/>
                        <a:lumOff val="40000"/>
                      </a:schemeClr>
                    </a:solidFill>
                  </a:tcPr>
                </a:tc>
                <a:extLst>
                  <a:ext uri="{0D108BD9-81ED-4DB2-BD59-A6C34878D82A}"/>
                </a:extLst>
              </a:tr>
              <a:tr h="1006687">
                <a:tc>
                  <a:txBody>
                    <a:bodyPr/>
                    <a:lstStyle/>
                    <a:p>
                      <a:endParaRPr lang="es-AR" dirty="0"/>
                    </a:p>
                    <a:p>
                      <a:r>
                        <a:rPr lang="es-AR" dirty="0"/>
                        <a:t>……………………….</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It gives the emergence and the causes of the crisis as well as its effect on their debt as a percentage to Gross Domestic Product and their Real Gross Domestic Product.</a:t>
                      </a:r>
                      <a:endParaRPr lang="es-AR" sz="1800" kern="1200" dirty="0">
                        <a:solidFill>
                          <a:schemeClr val="dk1"/>
                        </a:solidFill>
                        <a:latin typeface="+mn-lt"/>
                        <a:ea typeface="+mn-ea"/>
                        <a:cs typeface="+mn-cs"/>
                      </a:endParaRPr>
                    </a:p>
                    <a:p>
                      <a:endParaRPr lang="es-AR" dirty="0"/>
                    </a:p>
                  </a:txBody>
                  <a:tcPr>
                    <a:lnB w="12700" cmpd="sng">
                      <a:noFill/>
                    </a:lnB>
                    <a:solidFill>
                      <a:schemeClr val="accent1">
                        <a:lumMod val="60000"/>
                        <a:lumOff val="40000"/>
                      </a:schemeClr>
                    </a:solidFill>
                  </a:tcPr>
                </a:tc>
                <a:extLst>
                  <a:ext uri="{0D108BD9-81ED-4DB2-BD59-A6C34878D82A}"/>
                </a:extLst>
              </a:tr>
              <a:tr h="1006687">
                <a:tc>
                  <a:txBody>
                    <a:bodyPr/>
                    <a:lstStyle/>
                    <a:p>
                      <a:endParaRPr lang="es-AR" dirty="0"/>
                    </a:p>
                    <a:p>
                      <a:r>
                        <a:rPr lang="es-AR" dirty="0"/>
                        <a:t>………………………</a:t>
                      </a:r>
                    </a:p>
                  </a:txBody>
                  <a:tcPr>
                    <a:lnR w="12700" cmpd="sng">
                      <a:noFill/>
                    </a:lnR>
                    <a:solidFill>
                      <a:schemeClr val="accent1">
                        <a:lumMod val="40000"/>
                        <a:lumOff val="60000"/>
                      </a:schemeClr>
                    </a:solidFill>
                  </a:tcPr>
                </a:tc>
                <a:tc>
                  <a:txBody>
                    <a:bodyPr/>
                    <a:lstStyle/>
                    <a:p>
                      <a:r>
                        <a:rPr lang="en-US" sz="1800" kern="1200" dirty="0">
                          <a:solidFill>
                            <a:schemeClr val="dk1"/>
                          </a:solidFill>
                          <a:latin typeface="+mn-lt"/>
                          <a:ea typeface="+mn-ea"/>
                          <a:cs typeface="+mn-cs"/>
                        </a:rPr>
                        <a:t>This paper examines the European sovereign debt crisis that began in 2009; it mostly considers Greece </a:t>
                      </a:r>
                      <a:r>
                        <a:rPr lang="en-US" sz="1800" kern="1200" dirty="0" smtClean="0">
                          <a:solidFill>
                            <a:schemeClr val="dk1"/>
                          </a:solidFill>
                          <a:latin typeface="+mn-lt"/>
                          <a:ea typeface="+mn-ea"/>
                          <a:cs typeface="+mn-cs"/>
                        </a:rPr>
                        <a:t>and </a:t>
                      </a:r>
                      <a:r>
                        <a:rPr lang="en-US" sz="1800" kern="1200" dirty="0">
                          <a:solidFill>
                            <a:schemeClr val="dk1"/>
                          </a:solidFill>
                          <a:latin typeface="+mn-lt"/>
                          <a:ea typeface="+mn-ea"/>
                          <a:cs typeface="+mn-cs"/>
                        </a:rPr>
                        <a:t>then Italy and Portugal since they were affected by the crisis.</a:t>
                      </a:r>
                      <a:endParaRPr lang="es-A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extLst>
              </a:tr>
              <a:tr h="1006687">
                <a:tc>
                  <a:txBody>
                    <a:bodyPr/>
                    <a:lstStyle/>
                    <a:p>
                      <a:endParaRPr lang="es-AR" dirty="0"/>
                    </a:p>
                    <a:p>
                      <a:r>
                        <a:rPr lang="es-AR" dirty="0"/>
                        <a:t>………………………</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It finally considers the impact of the crisis on financial landscape and lessons learnt from it.</a:t>
                      </a:r>
                      <a:endParaRPr lang="es-AR" sz="1800" kern="1200" dirty="0">
                        <a:solidFill>
                          <a:schemeClr val="dk1"/>
                        </a:solidFill>
                        <a:latin typeface="+mn-lt"/>
                        <a:ea typeface="+mn-ea"/>
                        <a:cs typeface="+mn-cs"/>
                      </a:endParaRPr>
                    </a:p>
                    <a:p>
                      <a:endParaRPr lang="es-AR" dirty="0"/>
                    </a:p>
                  </a:txBody>
                  <a:tcPr>
                    <a:lnT w="12700" cmpd="sng">
                      <a:noFill/>
                    </a:lnT>
                    <a:solidFill>
                      <a:schemeClr val="accent1">
                        <a:lumMod val="60000"/>
                        <a:lumOff val="40000"/>
                      </a:schemeClr>
                    </a:solidFill>
                  </a:tcPr>
                </a:tc>
                <a:extLst>
                  <a:ext uri="{0D108BD9-81ED-4DB2-BD59-A6C34878D82A}"/>
                </a:extLst>
              </a:tr>
              <a:tr h="1006687">
                <a:tc>
                  <a:txBody>
                    <a:bodyPr/>
                    <a:lstStyle/>
                    <a:p>
                      <a:endParaRPr lang="es-AR" dirty="0"/>
                    </a:p>
                    <a:p>
                      <a:r>
                        <a:rPr lang="es-AR" dirty="0"/>
                        <a:t>………………………</a:t>
                      </a:r>
                    </a:p>
                  </a:txBody>
                  <a:tcPr>
                    <a:solidFill>
                      <a:schemeClr val="accent1">
                        <a:lumMod val="40000"/>
                        <a:lumOff val="60000"/>
                      </a:schemeClr>
                    </a:solidFill>
                  </a:tcPr>
                </a:tc>
                <a:tc>
                  <a:txBody>
                    <a:bodyPr/>
                    <a:lstStyle/>
                    <a:p>
                      <a:r>
                        <a:rPr lang="en-US" sz="1800" kern="1200" dirty="0">
                          <a:solidFill>
                            <a:schemeClr val="dk1"/>
                          </a:solidFill>
                          <a:latin typeface="+mn-lt"/>
                          <a:ea typeface="+mn-ea"/>
                          <a:cs typeface="+mn-cs"/>
                        </a:rPr>
                        <a:t>It also analyses the impact on sovereign bond and its yields, the stock, gold, derivatives and </a:t>
                      </a:r>
                      <a:r>
                        <a:rPr lang="en-US" sz="1800" kern="1200" dirty="0" err="1">
                          <a:solidFill>
                            <a:schemeClr val="dk1"/>
                          </a:solidFill>
                          <a:latin typeface="+mn-lt"/>
                          <a:ea typeface="+mn-ea"/>
                          <a:cs typeface="+mn-cs"/>
                        </a:rPr>
                        <a:t>forex</a:t>
                      </a:r>
                      <a:r>
                        <a:rPr lang="en-US" sz="1800" kern="1200" dirty="0">
                          <a:solidFill>
                            <a:schemeClr val="dk1"/>
                          </a:solidFill>
                          <a:latin typeface="+mn-lt"/>
                          <a:ea typeface="+mn-ea"/>
                          <a:cs typeface="+mn-cs"/>
                        </a:rPr>
                        <a:t> markets, including the impact on financial institutions, it uses graphical illustrations from Bloomberg to back the analysis.</a:t>
                      </a:r>
                      <a:endParaRPr lang="es-AR" dirty="0"/>
                    </a:p>
                  </a:txBody>
                  <a:tcPr>
                    <a:solidFill>
                      <a:schemeClr val="accent1">
                        <a:lumMod val="60000"/>
                        <a:lumOff val="40000"/>
                      </a:schemeClr>
                    </a:solidFill>
                  </a:tcPr>
                </a:tc>
                <a:extLst>
                  <a:ext uri="{0D108BD9-81ED-4DB2-BD59-A6C34878D82A}"/>
                </a:extLst>
              </a:tr>
            </a:tbl>
          </a:graphicData>
        </a:graphic>
      </p:graphicFrame>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1"/>
          <p:cNvSpPr>
            <a:spLocks noChangeArrowheads="1"/>
          </p:cNvSpPr>
          <p:nvPr/>
        </p:nvSpPr>
        <p:spPr bwMode="auto">
          <a:xfrm>
            <a:off x="1066800" y="0"/>
            <a:ext cx="11125200" cy="400050"/>
          </a:xfrm>
          <a:prstGeom prst="rect">
            <a:avLst/>
          </a:prstGeom>
          <a:noFill/>
          <a:ln w="9525">
            <a:noFill/>
            <a:miter lim="800000"/>
            <a:headEnd/>
            <a:tailEnd/>
          </a:ln>
        </p:spPr>
        <p:txBody>
          <a:bodyPr anchor="ctr">
            <a:spAutoFit/>
          </a:bodyPr>
          <a:lstStyle/>
          <a:p>
            <a:pPr algn="just" defTabSz="914400"/>
            <a:r>
              <a:rPr lang="es-AR" sz="2000" b="1">
                <a:solidFill>
                  <a:srgbClr val="000000"/>
                </a:solidFill>
                <a:latin typeface="Calibri" pitchFamily="34" charset="0"/>
                <a:cs typeface="Times New Roman" pitchFamily="18" charset="0"/>
              </a:rPr>
              <a:t>3.</a:t>
            </a:r>
            <a:r>
              <a:rPr lang="es-AR" sz="2000">
                <a:solidFill>
                  <a:srgbClr val="000000"/>
                </a:solidFill>
                <a:latin typeface="Calibri" pitchFamily="34" charset="0"/>
                <a:cs typeface="Times New Roman" pitchFamily="18" charset="0"/>
              </a:rPr>
              <a:t>  </a:t>
            </a:r>
            <a:r>
              <a:rPr lang="es-AR" sz="2000" b="1">
                <a:solidFill>
                  <a:srgbClr val="000000"/>
                </a:solidFill>
                <a:latin typeface="Calibri" pitchFamily="34" charset="0"/>
                <a:cs typeface="Times New Roman" pitchFamily="18" charset="0"/>
              </a:rPr>
              <a:t>Lea el siguiente abstract</a:t>
            </a:r>
            <a:r>
              <a:rPr lang="es-AR" sz="1200" b="1">
                <a:solidFill>
                  <a:srgbClr val="000000"/>
                </a:solidFill>
                <a:latin typeface="Calibri" pitchFamily="34" charset="0"/>
                <a:cs typeface="Times New Roman" pitchFamily="18" charset="0"/>
              </a:rPr>
              <a:t>.</a:t>
            </a:r>
            <a:endParaRPr lang="es-AR">
              <a:solidFill>
                <a:srgbClr val="000000"/>
              </a:solidFill>
            </a:endParaRPr>
          </a:p>
        </p:txBody>
      </p:sp>
      <p:graphicFrame>
        <p:nvGraphicFramePr>
          <p:cNvPr id="5" name="4 Tabla"/>
          <p:cNvGraphicFramePr>
            <a:graphicFrameLocks noGrp="1"/>
          </p:cNvGraphicFramePr>
          <p:nvPr/>
        </p:nvGraphicFramePr>
        <p:xfrm>
          <a:off x="1181100" y="533400"/>
          <a:ext cx="9944100" cy="4023360"/>
        </p:xfrm>
        <a:graphic>
          <a:graphicData uri="http://schemas.openxmlformats.org/drawingml/2006/table">
            <a:tbl>
              <a:tblPr firstRow="1" bandRow="1">
                <a:tableStyleId>{5C22544A-7EE6-4342-B048-85BDC9FD1C3A}</a:tableStyleId>
              </a:tblPr>
              <a:tblGrid>
                <a:gridCol w="9944100">
                  <a:extLst>
                    <a:ext uri="{9D8B030D-6E8A-4147-A177-3AD203B41FA5}"/>
                  </a:extLst>
                </a:gridCol>
              </a:tblGrid>
              <a:tr h="863947">
                <a:tc>
                  <a:txBody>
                    <a:bodyPr/>
                    <a:lstStyle/>
                    <a:p>
                      <a:pPr algn="ctr"/>
                      <a:r>
                        <a:rPr lang="en-US" sz="1800" b="1" kern="1200" dirty="0">
                          <a:solidFill>
                            <a:schemeClr val="lt1"/>
                          </a:solidFill>
                          <a:latin typeface="+mn-lt"/>
                          <a:ea typeface="+mn-ea"/>
                          <a:cs typeface="+mn-cs"/>
                        </a:rPr>
                        <a:t>“Global warming” or “climate change”?</a:t>
                      </a:r>
                      <a:endParaRPr lang="es-AR" sz="1800" b="1" kern="1200" dirty="0">
                        <a:solidFill>
                          <a:schemeClr val="lt1"/>
                        </a:solidFill>
                        <a:latin typeface="+mn-lt"/>
                        <a:ea typeface="+mn-ea"/>
                        <a:cs typeface="+mn-cs"/>
                      </a:endParaRPr>
                    </a:p>
                    <a:p>
                      <a:pPr algn="ctr"/>
                      <a:r>
                        <a:rPr lang="en-US" sz="1800" b="1" kern="1200" dirty="0">
                          <a:solidFill>
                            <a:schemeClr val="lt1"/>
                          </a:solidFill>
                          <a:latin typeface="+mn-lt"/>
                          <a:ea typeface="+mn-ea"/>
                          <a:cs typeface="+mn-cs"/>
                        </a:rPr>
                        <a:t>Whether the planet is warming depends on question wording </a:t>
                      </a:r>
                    </a:p>
                    <a:p>
                      <a:pPr algn="ctr"/>
                      <a:r>
                        <a:rPr lang="en-US" sz="1800" b="1" kern="1200" dirty="0">
                          <a:solidFill>
                            <a:schemeClr val="lt1"/>
                          </a:solidFill>
                          <a:latin typeface="+mn-lt"/>
                          <a:ea typeface="+mn-ea"/>
                          <a:cs typeface="+mn-cs"/>
                        </a:rPr>
                        <a:t>Jonathon P. </a:t>
                      </a:r>
                      <a:r>
                        <a:rPr lang="en-US" sz="1800" b="1" kern="1200" dirty="0" err="1">
                          <a:solidFill>
                            <a:schemeClr val="lt1"/>
                          </a:solidFill>
                          <a:latin typeface="+mn-lt"/>
                          <a:ea typeface="+mn-ea"/>
                          <a:cs typeface="+mn-cs"/>
                        </a:rPr>
                        <a:t>Schuldt</a:t>
                      </a:r>
                      <a:r>
                        <a:rPr lang="en-US" sz="1800" b="1" kern="1200" dirty="0">
                          <a:solidFill>
                            <a:schemeClr val="lt1"/>
                          </a:solidFill>
                          <a:latin typeface="+mn-lt"/>
                          <a:ea typeface="+mn-ea"/>
                          <a:cs typeface="+mn-cs"/>
                        </a:rPr>
                        <a:t>, Sara  H. </a:t>
                      </a:r>
                      <a:r>
                        <a:rPr lang="en-US" sz="1800" b="1" kern="1200" dirty="0" err="1">
                          <a:solidFill>
                            <a:schemeClr val="lt1"/>
                          </a:solidFill>
                          <a:latin typeface="+mn-lt"/>
                          <a:ea typeface="+mn-ea"/>
                          <a:cs typeface="+mn-cs"/>
                        </a:rPr>
                        <a:t>Konrath</a:t>
                      </a:r>
                      <a:r>
                        <a:rPr lang="en-US" sz="1800" b="1" kern="1200" dirty="0">
                          <a:solidFill>
                            <a:schemeClr val="lt1"/>
                          </a:solidFill>
                          <a:latin typeface="+mn-lt"/>
                          <a:ea typeface="+mn-ea"/>
                          <a:cs typeface="+mn-cs"/>
                        </a:rPr>
                        <a:t>, Norbert Schwarz</a:t>
                      </a:r>
                      <a:endParaRPr lang="es-AR" dirty="0"/>
                    </a:p>
                  </a:txBody>
                  <a:tcPr/>
                </a:tc>
                <a:extLst>
                  <a:ext uri="{0D108BD9-81ED-4DB2-BD59-A6C34878D82A}"/>
                </a:extLst>
              </a:tr>
              <a:tr h="2660303">
                <a:tc>
                  <a:txBody>
                    <a:bodyPr/>
                    <a:lstStyle/>
                    <a:p>
                      <a:pPr algn="just"/>
                      <a:r>
                        <a:rPr lang="en-US" sz="1800" kern="1200" dirty="0">
                          <a:solidFill>
                            <a:schemeClr val="dk1"/>
                          </a:solidFill>
                          <a:latin typeface="+mn-lt"/>
                          <a:ea typeface="+mn-ea"/>
                          <a:cs typeface="+mn-cs"/>
                        </a:rPr>
                        <a:t>Abstract</a:t>
                      </a:r>
                      <a:endParaRPr lang="es-AR" sz="1800" kern="1200" dirty="0">
                        <a:solidFill>
                          <a:schemeClr val="dk1"/>
                        </a:solidFill>
                        <a:latin typeface="+mn-lt"/>
                        <a:ea typeface="+mn-ea"/>
                        <a:cs typeface="+mn-cs"/>
                      </a:endParaRPr>
                    </a:p>
                    <a:p>
                      <a:pPr algn="just"/>
                      <a:r>
                        <a:rPr lang="en-US" sz="1800" kern="1200" dirty="0">
                          <a:solidFill>
                            <a:schemeClr val="dk1"/>
                          </a:solidFill>
                          <a:latin typeface="+mn-lt"/>
                          <a:ea typeface="+mn-ea"/>
                          <a:cs typeface="+mn-cs"/>
                        </a:rPr>
                        <a:t>In public discourse and survey research, global climate change ……………………. (1) as “global warming” and sometimes as “climate change.” An ……………………. (2) of web sites of conservative and liberal think tanks ……………………. (3) that conservatives prefer to use the term “global warming” ……………………. (4)  liberals prefer “climate change.” A question wording experiment (</a:t>
                      </a:r>
                      <a:r>
                        <a:rPr lang="en-US" sz="1800" i="1" kern="1200" dirty="0">
                          <a:solidFill>
                            <a:schemeClr val="dk1"/>
                          </a:solidFill>
                          <a:latin typeface="+mn-lt"/>
                          <a:ea typeface="+mn-ea"/>
                          <a:cs typeface="+mn-cs"/>
                        </a:rPr>
                        <a:t>N</a:t>
                      </a:r>
                      <a:r>
                        <a:rPr lang="en-US" sz="1800" kern="1200" dirty="0">
                          <a:solidFill>
                            <a:schemeClr val="dk1"/>
                          </a:solidFill>
                          <a:latin typeface="+mn-lt"/>
                          <a:ea typeface="+mn-ea"/>
                          <a:cs typeface="+mn-cs"/>
                        </a:rPr>
                        <a:t> = 2267) ……………………. (5) the power of these frames: Republicans were less likely to endorse that the phenomenon is real when it was referred to as “global warming” (44.0%) …………………….. (6) “climate change” (60.2%), ……………………. (7) Democrats were unaffected by question wording (86.9% vs. 86.4%). ……………………. (8), the partisan divide on the issue …………………(9) from 42.9 percentage points under a “global warming” frame to 26.2 percentage points under a “climate change” frame. </a:t>
                      </a:r>
                      <a:r>
                        <a:rPr lang="es-AR" sz="1800" kern="1200" dirty="0" err="1">
                          <a:solidFill>
                            <a:schemeClr val="dk1"/>
                          </a:solidFill>
                          <a:latin typeface="+mn-lt"/>
                          <a:ea typeface="+mn-ea"/>
                          <a:cs typeface="+mn-cs"/>
                        </a:rPr>
                        <a:t>Theoretical</a:t>
                      </a:r>
                      <a:r>
                        <a:rPr lang="es-AR" sz="1800" kern="1200" dirty="0">
                          <a:solidFill>
                            <a:schemeClr val="dk1"/>
                          </a:solidFill>
                          <a:latin typeface="+mn-lt"/>
                          <a:ea typeface="+mn-ea"/>
                          <a:cs typeface="+mn-cs"/>
                        </a:rPr>
                        <a:t> and </a:t>
                      </a:r>
                      <a:r>
                        <a:rPr lang="es-AR" sz="1800" kern="1200" dirty="0" err="1">
                          <a:solidFill>
                            <a:schemeClr val="dk1"/>
                          </a:solidFill>
                          <a:latin typeface="+mn-lt"/>
                          <a:ea typeface="+mn-ea"/>
                          <a:cs typeface="+mn-cs"/>
                        </a:rPr>
                        <a:t>methodological</a:t>
                      </a:r>
                      <a:r>
                        <a:rPr lang="es-AR" sz="1800" kern="1200" dirty="0">
                          <a:solidFill>
                            <a:schemeClr val="dk1"/>
                          </a:solidFill>
                          <a:latin typeface="+mn-lt"/>
                          <a:ea typeface="+mn-ea"/>
                          <a:cs typeface="+mn-cs"/>
                        </a:rPr>
                        <a:t> </a:t>
                      </a:r>
                      <a:r>
                        <a:rPr lang="es-AR" sz="1800" kern="1200" dirty="0" err="1">
                          <a:solidFill>
                            <a:schemeClr val="dk1"/>
                          </a:solidFill>
                          <a:latin typeface="+mn-lt"/>
                          <a:ea typeface="+mn-ea"/>
                          <a:cs typeface="+mn-cs"/>
                        </a:rPr>
                        <a:t>implications</a:t>
                      </a:r>
                      <a:r>
                        <a:rPr lang="es-AR" sz="1800" kern="1200" dirty="0">
                          <a:solidFill>
                            <a:schemeClr val="dk1"/>
                          </a:solidFill>
                          <a:latin typeface="+mn-lt"/>
                          <a:ea typeface="+mn-ea"/>
                          <a:cs typeface="+mn-cs"/>
                        </a:rPr>
                        <a:t> …………………. (10).</a:t>
                      </a:r>
                      <a:endParaRPr lang="es-AR" dirty="0"/>
                    </a:p>
                  </a:txBody>
                  <a:tcPr/>
                </a:tc>
                <a:extLst>
                  <a:ext uri="{0D108BD9-81ED-4DB2-BD59-A6C34878D82A}"/>
                </a:extLst>
              </a:tr>
            </a:tbl>
          </a:graphicData>
        </a:graphic>
      </p:graphicFrame>
      <p:sp>
        <p:nvSpPr>
          <p:cNvPr id="129034" name="6 Rectángulo"/>
          <p:cNvSpPr>
            <a:spLocks noChangeArrowheads="1"/>
          </p:cNvSpPr>
          <p:nvPr/>
        </p:nvSpPr>
        <p:spPr bwMode="auto">
          <a:xfrm>
            <a:off x="1104900" y="4914900"/>
            <a:ext cx="9982200" cy="369888"/>
          </a:xfrm>
          <a:prstGeom prst="rect">
            <a:avLst/>
          </a:prstGeom>
          <a:noFill/>
          <a:ln w="9525">
            <a:noFill/>
            <a:miter lim="800000"/>
            <a:headEnd/>
            <a:tailEnd/>
          </a:ln>
        </p:spPr>
        <p:txBody>
          <a:bodyPr>
            <a:spAutoFit/>
          </a:bodyPr>
          <a:lstStyle/>
          <a:p>
            <a:r>
              <a:rPr lang="es-AR" b="1">
                <a:solidFill>
                  <a:srgbClr val="000000"/>
                </a:solidFill>
                <a:latin typeface="Calibri" pitchFamily="34" charset="0"/>
                <a:cs typeface="Times New Roman" pitchFamily="18" charset="0"/>
              </a:rPr>
              <a:t>3.1. Complete los espacios en blanco del abstract con las siguientes palabras y frases</a:t>
            </a:r>
            <a:endParaRPr lang="es-AR">
              <a:solidFill>
                <a:srgbClr val="000000"/>
              </a:solidFill>
            </a:endParaRPr>
          </a:p>
        </p:txBody>
      </p:sp>
      <p:graphicFrame>
        <p:nvGraphicFramePr>
          <p:cNvPr id="8" name="7 Tabla"/>
          <p:cNvGraphicFramePr>
            <a:graphicFrameLocks noGrp="1"/>
          </p:cNvGraphicFramePr>
          <p:nvPr/>
        </p:nvGraphicFramePr>
        <p:xfrm>
          <a:off x="1162050" y="5445125"/>
          <a:ext cx="9848850" cy="640080"/>
        </p:xfrm>
        <a:graphic>
          <a:graphicData uri="http://schemas.openxmlformats.org/drawingml/2006/table">
            <a:tbl>
              <a:tblPr firstRow="1" bandRow="1">
                <a:tableStyleId>{5C22544A-7EE6-4342-B048-85BDC9FD1C3A}</a:tableStyleId>
              </a:tblPr>
              <a:tblGrid>
                <a:gridCol w="9848850">
                  <a:extLst>
                    <a:ext uri="{9D8B030D-6E8A-4147-A177-3AD203B41FA5}"/>
                  </a:extLst>
                </a:gridCol>
              </a:tblGrid>
              <a:tr h="0">
                <a:tc>
                  <a:txBody>
                    <a:bodyPr/>
                    <a:lstStyle/>
                    <a:p>
                      <a:pPr algn="ctr"/>
                      <a:r>
                        <a:rPr lang="en-US" sz="1800" b="0" kern="1200" dirty="0">
                          <a:solidFill>
                            <a:schemeClr val="tx1"/>
                          </a:solidFill>
                          <a:latin typeface="+mn-lt"/>
                          <a:ea typeface="+mn-ea"/>
                          <a:cs typeface="+mn-cs"/>
                        </a:rPr>
                        <a:t>analysis – dropped - is sometimes referred to – are discussed -  illustrates – suggests – rather than - whereas (x2) – as a result -</a:t>
                      </a:r>
                      <a:endParaRPr lang="es-AR" sz="1800" b="0" dirty="0">
                        <a:solidFill>
                          <a:schemeClr val="tx1"/>
                        </a:solidFill>
                      </a:endParaRPr>
                    </a:p>
                  </a:txBody>
                  <a:tcPr>
                    <a:solidFill>
                      <a:schemeClr val="accent1">
                        <a:lumMod val="40000"/>
                        <a:lumOff val="60000"/>
                      </a:schemeClr>
                    </a:solidFill>
                  </a:tcPr>
                </a:tc>
                <a:extLst>
                  <a:ext uri="{0D108BD9-81ED-4DB2-BD59-A6C34878D82A}"/>
                </a:extLst>
              </a:tr>
            </a:tbl>
          </a:graphicData>
        </a:graphic>
      </p:graphicFrame>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5 Rectángulo"/>
          <p:cNvSpPr>
            <a:spLocks noChangeArrowheads="1"/>
          </p:cNvSpPr>
          <p:nvPr/>
        </p:nvSpPr>
        <p:spPr bwMode="auto">
          <a:xfrm>
            <a:off x="1162050" y="266700"/>
            <a:ext cx="8496300" cy="369888"/>
          </a:xfrm>
          <a:prstGeom prst="rect">
            <a:avLst/>
          </a:prstGeom>
          <a:noFill/>
          <a:ln w="9525">
            <a:noFill/>
            <a:miter lim="800000"/>
            <a:headEnd/>
            <a:tailEnd/>
          </a:ln>
        </p:spPr>
        <p:txBody>
          <a:bodyPr>
            <a:spAutoFit/>
          </a:bodyPr>
          <a:lstStyle/>
          <a:p>
            <a:r>
              <a:rPr lang="es-AR" b="1">
                <a:solidFill>
                  <a:srgbClr val="000000"/>
                </a:solidFill>
              </a:rPr>
              <a:t>4. Lea el siguiente abstract.</a:t>
            </a:r>
            <a:endParaRPr lang="es-AR">
              <a:solidFill>
                <a:srgbClr val="000000"/>
              </a:solidFill>
            </a:endParaRPr>
          </a:p>
        </p:txBody>
      </p:sp>
      <p:graphicFrame>
        <p:nvGraphicFramePr>
          <p:cNvPr id="7" name="6 Tabla"/>
          <p:cNvGraphicFramePr>
            <a:graphicFrameLocks noGrp="1"/>
          </p:cNvGraphicFramePr>
          <p:nvPr/>
        </p:nvGraphicFramePr>
        <p:xfrm>
          <a:off x="1200150" y="857250"/>
          <a:ext cx="10382250" cy="5191787"/>
        </p:xfrm>
        <a:graphic>
          <a:graphicData uri="http://schemas.openxmlformats.org/drawingml/2006/table">
            <a:tbl>
              <a:tblPr firstRow="1" bandRow="1">
                <a:tableStyleId>{5C22544A-7EE6-4342-B048-85BDC9FD1C3A}</a:tableStyleId>
              </a:tblPr>
              <a:tblGrid>
                <a:gridCol w="10382250">
                  <a:extLst>
                    <a:ext uri="{9D8B030D-6E8A-4147-A177-3AD203B41FA5}"/>
                  </a:extLst>
                </a:gridCol>
              </a:tblGrid>
              <a:tr h="2218662">
                <a:tc>
                  <a:txBody>
                    <a:bodyPr/>
                    <a:lstStyle/>
                    <a:p>
                      <a:pPr algn="ctr"/>
                      <a:r>
                        <a:rPr lang="en-US" sz="1800" b="1" kern="1200" dirty="0">
                          <a:solidFill>
                            <a:schemeClr val="tx1"/>
                          </a:solidFill>
                          <a:latin typeface="+mn-lt"/>
                          <a:ea typeface="+mn-ea"/>
                          <a:cs typeface="+mn-cs"/>
                        </a:rPr>
                        <a:t>Recruitment and Job Choice</a:t>
                      </a:r>
                    </a:p>
                    <a:p>
                      <a:pPr algn="ctr"/>
                      <a:r>
                        <a:rPr lang="en-US" sz="1800" b="0" kern="1200" dirty="0">
                          <a:solidFill>
                            <a:schemeClr val="tx1"/>
                          </a:solidFill>
                          <a:latin typeface="+mn-lt"/>
                          <a:ea typeface="+mn-ea"/>
                          <a:cs typeface="+mn-cs"/>
                        </a:rPr>
                        <a:t> Cristal M. Harold</a:t>
                      </a:r>
                      <a:endParaRPr lang="es-AR" sz="1800" b="0" kern="1200" dirty="0">
                        <a:solidFill>
                          <a:schemeClr val="tx1"/>
                        </a:solidFill>
                        <a:latin typeface="+mn-lt"/>
                        <a:ea typeface="+mn-ea"/>
                        <a:cs typeface="+mn-cs"/>
                      </a:endParaRPr>
                    </a:p>
                    <a:p>
                      <a:pPr algn="ctr"/>
                      <a:r>
                        <a:rPr lang="en-US" sz="1800" b="0" kern="1200" dirty="0">
                          <a:solidFill>
                            <a:schemeClr val="tx1"/>
                          </a:solidFill>
                          <a:latin typeface="+mn-lt"/>
                          <a:ea typeface="+mn-ea"/>
                          <a:cs typeface="+mn-cs"/>
                        </a:rPr>
                        <a:t>Temple University - Department of Human Resource Management</a:t>
                      </a:r>
                    </a:p>
                    <a:p>
                      <a:pPr algn="ctr"/>
                      <a:r>
                        <a:rPr lang="en-US" sz="1800" b="0" kern="1200" dirty="0">
                          <a:solidFill>
                            <a:schemeClr val="tx1"/>
                          </a:solidFill>
                          <a:latin typeface="+mn-lt"/>
                          <a:ea typeface="+mn-ea"/>
                          <a:cs typeface="+mn-cs"/>
                        </a:rPr>
                        <a:t> Krista L. </a:t>
                      </a:r>
                      <a:r>
                        <a:rPr lang="en-US" sz="1800" b="0" kern="1200" dirty="0" err="1">
                          <a:solidFill>
                            <a:schemeClr val="tx1"/>
                          </a:solidFill>
                          <a:latin typeface="+mn-lt"/>
                          <a:ea typeface="+mn-ea"/>
                          <a:cs typeface="+mn-cs"/>
                        </a:rPr>
                        <a:t>Uggerslev</a:t>
                      </a:r>
                      <a:endParaRPr lang="es-AR" sz="1800" b="0" kern="1200" dirty="0">
                        <a:solidFill>
                          <a:schemeClr val="tx1"/>
                        </a:solidFill>
                        <a:latin typeface="+mn-lt"/>
                        <a:ea typeface="+mn-ea"/>
                        <a:cs typeface="+mn-cs"/>
                      </a:endParaRPr>
                    </a:p>
                    <a:p>
                      <a:pPr algn="ctr"/>
                      <a:r>
                        <a:rPr lang="en-US" sz="1800" b="0" kern="1200" dirty="0">
                          <a:solidFill>
                            <a:schemeClr val="tx1"/>
                          </a:solidFill>
                          <a:latin typeface="+mn-lt"/>
                          <a:ea typeface="+mn-ea"/>
                          <a:cs typeface="+mn-cs"/>
                        </a:rPr>
                        <a:t>University of Manitoba - Department of Business Administration </a:t>
                      </a:r>
                    </a:p>
                    <a:p>
                      <a:pPr algn="ctr"/>
                      <a:r>
                        <a:rPr lang="en-US" sz="1800" b="0" kern="1200" dirty="0">
                          <a:solidFill>
                            <a:schemeClr val="tx1"/>
                          </a:solidFill>
                          <a:latin typeface="+mn-lt"/>
                          <a:ea typeface="+mn-ea"/>
                          <a:cs typeface="+mn-cs"/>
                        </a:rPr>
                        <a:t>Davis </a:t>
                      </a:r>
                      <a:r>
                        <a:rPr lang="en-US" sz="1800" b="0" kern="1200" dirty="0" err="1">
                          <a:solidFill>
                            <a:schemeClr val="tx1"/>
                          </a:solidFill>
                          <a:latin typeface="+mn-lt"/>
                          <a:ea typeface="+mn-ea"/>
                          <a:cs typeface="+mn-cs"/>
                        </a:rPr>
                        <a:t>Kraichy</a:t>
                      </a:r>
                      <a:endParaRPr lang="es-AR" sz="1800" b="0" kern="1200" dirty="0">
                        <a:solidFill>
                          <a:schemeClr val="tx1"/>
                        </a:solidFill>
                        <a:latin typeface="+mn-lt"/>
                        <a:ea typeface="+mn-ea"/>
                        <a:cs typeface="+mn-cs"/>
                      </a:endParaRPr>
                    </a:p>
                    <a:p>
                      <a:pPr algn="ctr"/>
                      <a:r>
                        <a:rPr lang="en-US" sz="1800" b="0" kern="1200" dirty="0">
                          <a:solidFill>
                            <a:schemeClr val="tx1"/>
                          </a:solidFill>
                          <a:latin typeface="+mn-lt"/>
                          <a:ea typeface="+mn-ea"/>
                          <a:cs typeface="+mn-cs"/>
                        </a:rPr>
                        <a:t>University of Manitoba - </a:t>
                      </a:r>
                      <a:r>
                        <a:rPr lang="en-US" sz="1800" b="0" kern="1200" dirty="0" err="1">
                          <a:solidFill>
                            <a:schemeClr val="tx1"/>
                          </a:solidFill>
                          <a:latin typeface="+mn-lt"/>
                          <a:ea typeface="+mn-ea"/>
                          <a:cs typeface="+mn-cs"/>
                        </a:rPr>
                        <a:t>Asper</a:t>
                      </a:r>
                      <a:r>
                        <a:rPr lang="en-US" sz="1800" b="0" kern="1200" dirty="0">
                          <a:solidFill>
                            <a:schemeClr val="tx1"/>
                          </a:solidFill>
                          <a:latin typeface="+mn-lt"/>
                          <a:ea typeface="+mn-ea"/>
                          <a:cs typeface="+mn-cs"/>
                        </a:rPr>
                        <a:t> School of Business</a:t>
                      </a:r>
                      <a:endParaRPr lang="es-AR" sz="1800" b="0" kern="1200" dirty="0">
                        <a:solidFill>
                          <a:schemeClr val="tx1"/>
                        </a:solidFill>
                        <a:latin typeface="+mn-lt"/>
                        <a:ea typeface="+mn-ea"/>
                        <a:cs typeface="+mn-cs"/>
                      </a:endParaRPr>
                    </a:p>
                    <a:p>
                      <a:pPr algn="ctr"/>
                      <a:r>
                        <a:rPr lang="en-US" sz="1800" b="0" kern="1200" dirty="0">
                          <a:solidFill>
                            <a:schemeClr val="tx1"/>
                          </a:solidFill>
                          <a:latin typeface="+mn-lt"/>
                          <a:ea typeface="+mn-ea"/>
                          <a:cs typeface="+mn-cs"/>
                        </a:rPr>
                        <a:t>2013</a:t>
                      </a:r>
                      <a:endParaRPr lang="es-AR" dirty="0"/>
                    </a:p>
                  </a:txBody>
                  <a:tcPr/>
                </a:tc>
                <a:extLst>
                  <a:ext uri="{0D108BD9-81ED-4DB2-BD59-A6C34878D82A}"/>
                </a:extLst>
              </a:tr>
              <a:tr h="2905787">
                <a:tc>
                  <a:txBody>
                    <a:bodyPr/>
                    <a:lstStyle/>
                    <a:p>
                      <a:r>
                        <a:rPr lang="en-US" sz="1800" b="1" kern="1200" dirty="0">
                          <a:solidFill>
                            <a:schemeClr val="dk1"/>
                          </a:solidFill>
                          <a:latin typeface="+mn-lt"/>
                          <a:ea typeface="+mn-ea"/>
                          <a:cs typeface="+mn-cs"/>
                        </a:rPr>
                        <a:t>Abstract</a:t>
                      </a:r>
                      <a:endParaRPr lang="es-AR" sz="1800" kern="1200" dirty="0">
                        <a:solidFill>
                          <a:schemeClr val="dk1"/>
                        </a:solidFill>
                        <a:latin typeface="+mn-lt"/>
                        <a:ea typeface="+mn-ea"/>
                        <a:cs typeface="+mn-cs"/>
                      </a:endParaRPr>
                    </a:p>
                    <a:p>
                      <a:r>
                        <a:rPr lang="en-US" sz="1800" kern="1200" dirty="0">
                          <a:solidFill>
                            <a:schemeClr val="dk1"/>
                          </a:solidFill>
                          <a:latin typeface="+mn-lt"/>
                          <a:ea typeface="+mn-ea"/>
                          <a:cs typeface="+mn-cs"/>
                        </a:rPr>
                        <a:t>Although job choice is often considered synonymous with job offer acceptance, this chapter argues that job choice should be </a:t>
                      </a:r>
                      <a:r>
                        <a:rPr lang="en-US" sz="1800" kern="1200" dirty="0" err="1">
                          <a:solidFill>
                            <a:schemeClr val="dk1"/>
                          </a:solidFill>
                          <a:latin typeface="+mn-lt"/>
                          <a:ea typeface="+mn-ea"/>
                          <a:cs typeface="+mn-cs"/>
                        </a:rPr>
                        <a:t>reconceptualized</a:t>
                      </a:r>
                      <a:r>
                        <a:rPr lang="en-US" sz="1800" kern="1200" dirty="0">
                          <a:solidFill>
                            <a:schemeClr val="dk1"/>
                          </a:solidFill>
                          <a:latin typeface="+mn-lt"/>
                          <a:ea typeface="+mn-ea"/>
                          <a:cs typeface="+mn-cs"/>
                        </a:rPr>
                        <a:t> as the entirety of the behavioral choices an applicant makes during recruitment. Specifically, applicants are faced with the decisions to apply to organizations, to maintain their applicant status or withdraw from the recruitment process, and ultimately to accept or reject offers of employment. The primary goals of this chapter are to review job choice theory and extant research, and to present a process model articulating the goals, reactions, and decisions involved in applicant job choice.</a:t>
                      </a:r>
                    </a:p>
                    <a:p>
                      <a:endParaRPr lang="es-AR" sz="1800" kern="1200" dirty="0">
                        <a:solidFill>
                          <a:schemeClr val="dk1"/>
                        </a:solidFill>
                        <a:latin typeface="+mn-lt"/>
                        <a:ea typeface="+mn-ea"/>
                        <a:cs typeface="+mn-cs"/>
                      </a:endParaRPr>
                    </a:p>
                    <a:p>
                      <a:r>
                        <a:rPr lang="es-AR" sz="1800" b="1" kern="1200" dirty="0" err="1">
                          <a:solidFill>
                            <a:schemeClr val="dk1"/>
                          </a:solidFill>
                          <a:latin typeface="+mn-lt"/>
                          <a:ea typeface="+mn-ea"/>
                          <a:cs typeface="+mn-cs"/>
                        </a:rPr>
                        <a:t>Keywords</a:t>
                      </a:r>
                      <a:r>
                        <a:rPr lang="es-AR" sz="1800" b="1" kern="1200" dirty="0">
                          <a:solidFill>
                            <a:schemeClr val="dk1"/>
                          </a:solidFill>
                          <a:latin typeface="+mn-lt"/>
                          <a:ea typeface="+mn-ea"/>
                          <a:cs typeface="+mn-cs"/>
                        </a:rPr>
                        <a:t>:</a:t>
                      </a:r>
                      <a:r>
                        <a:rPr lang="es-AR" sz="1800" kern="1200" dirty="0">
                          <a:solidFill>
                            <a:schemeClr val="dk1"/>
                          </a:solidFill>
                          <a:latin typeface="+mn-lt"/>
                          <a:ea typeface="+mn-ea"/>
                          <a:cs typeface="+mn-cs"/>
                        </a:rPr>
                        <a:t> ………………………………………………………………………………….</a:t>
                      </a:r>
                      <a:endParaRPr lang="es-AR" dirty="0"/>
                    </a:p>
                  </a:txBody>
                  <a:tcPr/>
                </a:tc>
                <a:extLst>
                  <a:ext uri="{0D108BD9-81ED-4DB2-BD59-A6C34878D82A}"/>
                </a:extLst>
              </a:tr>
            </a:tbl>
          </a:graphicData>
        </a:graphic>
      </p:graphicFrame>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1257300" y="304800"/>
            <a:ext cx="7308850" cy="400050"/>
          </a:xfrm>
          <a:prstGeom prst="rect">
            <a:avLst/>
          </a:prstGeom>
          <a:noFill/>
          <a:ln w="9525">
            <a:noFill/>
            <a:miter lim="800000"/>
            <a:headEnd/>
            <a:tailEnd/>
          </a:ln>
        </p:spPr>
        <p:txBody>
          <a:bodyPr wrap="none" anchor="ctr">
            <a:spAutoFit/>
          </a:bodyPr>
          <a:lstStyle/>
          <a:p>
            <a:pPr algn="just" defTabSz="914400"/>
            <a:r>
              <a:rPr lang="es-AR" sz="2000" b="1">
                <a:solidFill>
                  <a:srgbClr val="000000"/>
                </a:solidFill>
                <a:latin typeface="Calibri" pitchFamily="34" charset="0"/>
                <a:cs typeface="Times New Roman" pitchFamily="18" charset="0"/>
              </a:rPr>
              <a:t>4.1. Marque con una cruz (X) el grupo de palabras claves adecuado.</a:t>
            </a:r>
            <a:endParaRPr lang="es-AR">
              <a:solidFill>
                <a:srgbClr val="000000"/>
              </a:solidFill>
            </a:endParaRPr>
          </a:p>
        </p:txBody>
      </p:sp>
      <p:graphicFrame>
        <p:nvGraphicFramePr>
          <p:cNvPr id="7" name="6 Tabla"/>
          <p:cNvGraphicFramePr>
            <a:graphicFrameLocks noGrp="1"/>
          </p:cNvGraphicFramePr>
          <p:nvPr/>
        </p:nvGraphicFramePr>
        <p:xfrm>
          <a:off x="1219200" y="1257300"/>
          <a:ext cx="9925050" cy="4514850"/>
        </p:xfrm>
        <a:graphic>
          <a:graphicData uri="http://schemas.openxmlformats.org/drawingml/2006/table">
            <a:tbl>
              <a:tblPr firstRow="1" bandRow="1">
                <a:tableStyleId>{5C22544A-7EE6-4342-B048-85BDC9FD1C3A}</a:tableStyleId>
              </a:tblPr>
              <a:tblGrid>
                <a:gridCol w="1992674">
                  <a:extLst>
                    <a:ext uri="{9D8B030D-6E8A-4147-A177-3AD203B41FA5}"/>
                  </a:extLst>
                </a:gridCol>
                <a:gridCol w="7932376">
                  <a:extLst>
                    <a:ext uri="{9D8B030D-6E8A-4147-A177-3AD203B41FA5}"/>
                  </a:extLst>
                </a:gridCol>
              </a:tblGrid>
              <a:tr h="1504950">
                <a:tc>
                  <a:txBody>
                    <a:bodyPr/>
                    <a:lstStyle/>
                    <a:p>
                      <a:endParaRPr lang="es-AR" dirty="0"/>
                    </a:p>
                    <a:p>
                      <a:r>
                        <a:rPr lang="es-AR" b="0" dirty="0">
                          <a:solidFill>
                            <a:schemeClr val="tx1"/>
                          </a:solidFill>
                        </a:rPr>
                        <a:t>…………………………….</a:t>
                      </a:r>
                    </a:p>
                  </a:txBody>
                  <a:tcPr>
                    <a:solidFill>
                      <a:schemeClr val="accent1">
                        <a:lumMod val="40000"/>
                        <a:lumOff val="60000"/>
                      </a:schemeClr>
                    </a:solidFill>
                  </a:tcPr>
                </a:tc>
                <a:tc>
                  <a:txBody>
                    <a:bodyPr/>
                    <a:lstStyle/>
                    <a:p>
                      <a:pPr marL="342900" indent="-342900">
                        <a:buNone/>
                      </a:pPr>
                      <a:r>
                        <a:rPr lang="en-US" sz="1800" b="0" kern="1200" dirty="0">
                          <a:solidFill>
                            <a:schemeClr val="tx1"/>
                          </a:solidFill>
                          <a:latin typeface="+mn-lt"/>
                          <a:ea typeface="+mn-ea"/>
                          <a:cs typeface="+mn-cs"/>
                        </a:rPr>
                        <a:t>a. Recruitment, primary goals, job choice theory, extant research, process model, involved</a:t>
                      </a:r>
                      <a:endParaRPr lang="es-AR" sz="1800" b="0" kern="1200" dirty="0">
                        <a:solidFill>
                          <a:schemeClr val="tx1"/>
                        </a:solidFill>
                        <a:latin typeface="+mn-lt"/>
                        <a:ea typeface="+mn-ea"/>
                        <a:cs typeface="+mn-cs"/>
                      </a:endParaRPr>
                    </a:p>
                    <a:p>
                      <a:endParaRPr lang="es-AR" dirty="0"/>
                    </a:p>
                  </a:txBody>
                  <a:tcPr>
                    <a:solidFill>
                      <a:schemeClr val="accent1">
                        <a:lumMod val="60000"/>
                        <a:lumOff val="40000"/>
                      </a:schemeClr>
                    </a:solidFill>
                  </a:tcPr>
                </a:tc>
                <a:extLst>
                  <a:ext uri="{0D108BD9-81ED-4DB2-BD59-A6C34878D82A}"/>
                </a:extLst>
              </a:tr>
              <a:tr h="1504950">
                <a:tc>
                  <a:txBody>
                    <a:bodyPr/>
                    <a:lstStyle/>
                    <a:p>
                      <a:endParaRPr lang="es-AR" dirty="0"/>
                    </a:p>
                    <a:p>
                      <a:r>
                        <a:rPr lang="es-AR" dirty="0"/>
                        <a:t>…………………………….</a:t>
                      </a:r>
                    </a:p>
                  </a:txBody>
                  <a:tcPr>
                    <a:solidFill>
                      <a:schemeClr val="accent1">
                        <a:lumMod val="40000"/>
                        <a:lumOff val="60000"/>
                      </a:schemeClr>
                    </a:solidFill>
                  </a:tcPr>
                </a:tc>
                <a:tc>
                  <a:txBody>
                    <a:bodyPr/>
                    <a:lstStyle/>
                    <a:p>
                      <a:pPr marL="342900" indent="-342900">
                        <a:buNone/>
                      </a:pPr>
                      <a:r>
                        <a:rPr lang="en-US" sz="1800" b="0" kern="1200" dirty="0">
                          <a:solidFill>
                            <a:schemeClr val="tx1"/>
                          </a:solidFill>
                          <a:latin typeface="+mn-lt"/>
                          <a:ea typeface="+mn-ea"/>
                          <a:cs typeface="+mn-cs"/>
                        </a:rPr>
                        <a:t>b. Job choice, job application, recruitment withdrawal, job offer acceptance, job choice process, recruitment</a:t>
                      </a:r>
                      <a:endParaRPr lang="es-AR" sz="1800" b="0" kern="1200" dirty="0">
                        <a:solidFill>
                          <a:schemeClr val="tx1"/>
                        </a:solidFill>
                        <a:latin typeface="+mn-lt"/>
                        <a:ea typeface="+mn-ea"/>
                        <a:cs typeface="+mn-cs"/>
                      </a:endParaRPr>
                    </a:p>
                    <a:p>
                      <a:endParaRPr lang="es-AR" dirty="0"/>
                    </a:p>
                  </a:txBody>
                  <a:tcPr>
                    <a:solidFill>
                      <a:schemeClr val="accent1">
                        <a:lumMod val="60000"/>
                        <a:lumOff val="40000"/>
                      </a:schemeClr>
                    </a:solidFill>
                  </a:tcPr>
                </a:tc>
                <a:extLst>
                  <a:ext uri="{0D108BD9-81ED-4DB2-BD59-A6C34878D82A}"/>
                </a:extLst>
              </a:tr>
              <a:tr h="1504950">
                <a:tc>
                  <a:txBody>
                    <a:bodyPr/>
                    <a:lstStyle/>
                    <a:p>
                      <a:endParaRPr lang="es-AR" dirty="0"/>
                    </a:p>
                    <a:p>
                      <a:r>
                        <a:rPr lang="es-AR" dirty="0"/>
                        <a:t>…………………………….</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c. Job choice, synonymous, job offer acceptance, </a:t>
                      </a:r>
                      <a:r>
                        <a:rPr lang="en-US" sz="1800" b="0" kern="1200" dirty="0" err="1">
                          <a:solidFill>
                            <a:schemeClr val="tx1"/>
                          </a:solidFill>
                          <a:latin typeface="+mn-lt"/>
                          <a:ea typeface="+mn-ea"/>
                          <a:cs typeface="+mn-cs"/>
                        </a:rPr>
                        <a:t>reconceptualized</a:t>
                      </a:r>
                      <a:r>
                        <a:rPr lang="en-US" sz="1800" b="0" kern="1200" dirty="0">
                          <a:solidFill>
                            <a:schemeClr val="tx1"/>
                          </a:solidFill>
                          <a:latin typeface="+mn-lt"/>
                          <a:ea typeface="+mn-ea"/>
                          <a:cs typeface="+mn-cs"/>
                        </a:rPr>
                        <a:t>, entirety, behavioral choices</a:t>
                      </a:r>
                      <a:endParaRPr lang="es-AR" sz="1800" b="0" kern="1200" dirty="0">
                        <a:solidFill>
                          <a:schemeClr val="tx1"/>
                        </a:solidFill>
                        <a:latin typeface="+mn-lt"/>
                        <a:ea typeface="+mn-ea"/>
                        <a:cs typeface="+mn-cs"/>
                      </a:endParaRPr>
                    </a:p>
                    <a:p>
                      <a:endParaRPr lang="es-AR" dirty="0"/>
                    </a:p>
                  </a:txBody>
                  <a:tcPr>
                    <a:solidFill>
                      <a:schemeClr val="accent1">
                        <a:lumMod val="60000"/>
                        <a:lumOff val="40000"/>
                      </a:schemeClr>
                    </a:solidFill>
                  </a:tcPr>
                </a:tc>
                <a:extLst>
                  <a:ext uri="{0D108BD9-81ED-4DB2-BD59-A6C34878D82A}"/>
                </a:extLst>
              </a:tr>
            </a:tbl>
          </a:graphicData>
        </a:graphic>
      </p:graphicFrame>
    </p:spTree>
  </p:cSld>
  <p:clrMapOvr>
    <a:masterClrMapping/>
  </p:clrMapOvr>
</p:sld>
</file>

<file path=ppt/theme/theme1.xml><?xml version="1.0" encoding="utf-8"?>
<a:theme xmlns:a="http://schemas.openxmlformats.org/drawingml/2006/main" name="Retrospección">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2_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178</TotalTime>
  <Words>948</Words>
  <Application>Microsoft Office PowerPoint</Application>
  <PresentationFormat>Personalizado</PresentationFormat>
  <Paragraphs>86</Paragraphs>
  <Slides>11</Slides>
  <Notes>8</Notes>
  <HiddenSlides>0</HiddenSlides>
  <MMClips>0</MMClips>
  <ScaleCrop>false</ScaleCrop>
  <HeadingPairs>
    <vt:vector size="4" baseType="variant">
      <vt:variant>
        <vt:lpstr>Tema</vt:lpstr>
      </vt:variant>
      <vt:variant>
        <vt:i4>2</vt:i4>
      </vt:variant>
      <vt:variant>
        <vt:lpstr>Títulos de diapositiva</vt:lpstr>
      </vt:variant>
      <vt:variant>
        <vt:i4>11</vt:i4>
      </vt:variant>
    </vt:vector>
  </HeadingPairs>
  <TitlesOfParts>
    <vt:vector size="13" baseType="lpstr">
      <vt:lpstr>Retrospección</vt:lpstr>
      <vt:lpstr>2_Retrospección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Holis! </dc:title>
  <dc:creator>MORENA,I IRIS</dc:creator>
  <cp:lastModifiedBy>User</cp:lastModifiedBy>
  <cp:revision>22</cp:revision>
  <dcterms:created xsi:type="dcterms:W3CDTF">2016-12-12T13:15:14Z</dcterms:created>
  <dcterms:modified xsi:type="dcterms:W3CDTF">2017-10-12T02:48:28Z</dcterms:modified>
</cp:coreProperties>
</file>